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34" r:id="rId41"/>
    <p:sldId id="319" r:id="rId42"/>
    <p:sldId id="321" r:id="rId43"/>
    <p:sldId id="322" r:id="rId44"/>
    <p:sldId id="323" r:id="rId45"/>
    <p:sldId id="324" r:id="rId46"/>
    <p:sldId id="335"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948CB"/>
    <a:srgbClr val="3A6483"/>
    <a:srgbClr val="145579"/>
    <a:srgbClr val="1C7DDB"/>
    <a:srgbClr val="F2F4F8"/>
    <a:srgbClr val="0B49CB"/>
    <a:srgbClr val="121619"/>
    <a:srgbClr val="F2F2F2"/>
    <a:srgbClr val="204E79"/>
    <a:srgbClr val="00549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1080" y="6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4/20/2022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35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48</a:t>
            </a:fld>
            <a:endParaRPr lang="en-US"/>
          </a:p>
        </p:txBody>
      </p:sp>
    </p:spTree>
    <p:extLst>
      <p:ext uri="{BB962C8B-B14F-4D97-AF65-F5344CB8AC3E}">
        <p14:creationId xmlns=""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4/20/2022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garVarandekar/Applied-Data-Science-Capstone/blob/main/labs-jupyter-spacex-Data%20wrangling-checkpoi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garVarandekar/Applied-Data-Science-Capstone/blob/main/jupyter-labs-eda-dataviz-checkpoi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garVarandekar/Applied-Data-Science-Capstone/blob/main/jupyter-labs-eda-sql-coursera-checkpoi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garVarandekar/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garVarandekar/Applied-Data-Science-Capstone/blob/main/Untitl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garVarandekar/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garVarandekar/Applied-Data-Science-Capstone/blob/main/jupyter-labs-spacex-data-collection-api-checkpoi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garVarandekar/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Sagar</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Varandekar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18-04-2022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36914"/>
            <a:ext cx="7561189" cy="4351338"/>
          </a:xfrm>
          <a:prstGeom prst="rect">
            <a:avLst/>
          </a:prstGeom>
        </p:spPr>
        <p:txBody>
          <a:bodyPr/>
          <a:lstStyle/>
          <a:p>
            <a:r>
              <a:rPr lang="en-US" sz="2200" dirty="0" smtClean="0">
                <a:solidFill>
                  <a:schemeClr val="accent3">
                    <a:lumMod val="25000"/>
                  </a:schemeClr>
                </a:solidFill>
                <a:latin typeface="Abadi" panose="020B0604020104020204" pitchFamily="34" charset="0"/>
              </a:rPr>
              <a:t>Retrieved data was cleaned and transformed so that it can be used for modeling.</a:t>
            </a:r>
          </a:p>
          <a:p>
            <a:r>
              <a:rPr lang="en-US" sz="2200" dirty="0" smtClean="0">
                <a:solidFill>
                  <a:schemeClr val="accent3">
                    <a:lumMod val="25000"/>
                  </a:schemeClr>
                </a:solidFill>
                <a:latin typeface="Abadi" panose="020B0604020104020204" pitchFamily="34" charset="0"/>
              </a:rPr>
              <a:t>Landing outcome column was modified to have only two values 1 for all kinds of success and 0 for all kinds of failure.</a:t>
            </a:r>
          </a:p>
          <a:p>
            <a:r>
              <a:rPr lang="en-US" sz="2200" dirty="0" smtClean="0">
                <a:solidFill>
                  <a:schemeClr val="accent3">
                    <a:lumMod val="25000"/>
                  </a:schemeClr>
                </a:solidFill>
                <a:latin typeface="Abadi" panose="020B0604020104020204" pitchFamily="34" charset="0"/>
              </a:rPr>
              <a:t>Landing outcome set as the Target feature.</a:t>
            </a:r>
          </a:p>
          <a:p>
            <a:r>
              <a:rPr lang="en-US" sz="2200" dirty="0" smtClean="0">
                <a:solidFill>
                  <a:schemeClr val="accent3">
                    <a:lumMod val="25000"/>
                  </a:schemeClr>
                </a:solidFill>
                <a:latin typeface="Abadi" panose="020B0604020104020204" pitchFamily="34" charset="0"/>
              </a:rPr>
              <a:t>Missing values in Payload column were replaced with the mean value.</a:t>
            </a:r>
          </a:p>
          <a:p>
            <a:r>
              <a:rPr lang="en-US" sz="2200" dirty="0" smtClean="0">
                <a:solidFill>
                  <a:schemeClr val="accent3">
                    <a:lumMod val="25000"/>
                  </a:schemeClr>
                </a:solidFill>
                <a:latin typeface="Abadi" panose="020B0604020104020204" pitchFamily="34" charset="0"/>
              </a:rPr>
              <a:t>Irrelevant columns were dropped.</a:t>
            </a:r>
          </a:p>
          <a:p>
            <a:r>
              <a:rPr lang="en-US" sz="2200" dirty="0" smtClean="0">
                <a:solidFill>
                  <a:schemeClr val="accent3">
                    <a:lumMod val="25000"/>
                  </a:schemeClr>
                </a:solidFill>
                <a:latin typeface="Abadi" panose="020B0604020104020204" pitchFamily="34" charset="0"/>
              </a:rPr>
              <a:t>Columns having categorical values were one hot encoded and column was created for each categorical value dropping the original column.</a:t>
            </a:r>
            <a:endParaRPr lang="en-US" dirty="0"/>
          </a:p>
          <a:p>
            <a:pPr>
              <a:buNone/>
            </a:pPr>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p:cNvSpPr txBox="1"/>
          <p:nvPr/>
        </p:nvSpPr>
        <p:spPr>
          <a:xfrm>
            <a:off x="8714772" y="1436914"/>
            <a:ext cx="257083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Determining Target variable</a:t>
            </a:r>
            <a:endParaRPr lang="en-IN" dirty="0"/>
          </a:p>
        </p:txBody>
      </p:sp>
      <p:sp>
        <p:nvSpPr>
          <p:cNvPr id="7" name="TextBox 6"/>
          <p:cNvSpPr txBox="1"/>
          <p:nvPr/>
        </p:nvSpPr>
        <p:spPr>
          <a:xfrm>
            <a:off x="8714772" y="2442251"/>
            <a:ext cx="257083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Separating and modifying Target column</a:t>
            </a:r>
            <a:endParaRPr lang="en-IN" dirty="0"/>
          </a:p>
        </p:txBody>
      </p:sp>
      <p:sp>
        <p:nvSpPr>
          <p:cNvPr id="9" name="TextBox 8"/>
          <p:cNvSpPr txBox="1"/>
          <p:nvPr/>
        </p:nvSpPr>
        <p:spPr>
          <a:xfrm>
            <a:off x="8714772" y="3427718"/>
            <a:ext cx="257083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Checking Null values</a:t>
            </a:r>
            <a:endParaRPr lang="en-IN" dirty="0"/>
          </a:p>
        </p:txBody>
      </p:sp>
      <p:sp>
        <p:nvSpPr>
          <p:cNvPr id="10" name="TextBox 9"/>
          <p:cNvSpPr txBox="1"/>
          <p:nvPr/>
        </p:nvSpPr>
        <p:spPr>
          <a:xfrm>
            <a:off x="8714772" y="4212547"/>
            <a:ext cx="257083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Imputing missing values with appropriate values</a:t>
            </a:r>
            <a:endParaRPr lang="en-IN" dirty="0"/>
          </a:p>
        </p:txBody>
      </p:sp>
      <p:sp>
        <p:nvSpPr>
          <p:cNvPr id="11" name="TextBox 10"/>
          <p:cNvSpPr txBox="1"/>
          <p:nvPr/>
        </p:nvSpPr>
        <p:spPr>
          <a:xfrm>
            <a:off x="8714772" y="5379242"/>
            <a:ext cx="257083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Dropping Irrelevant columns.</a:t>
            </a:r>
            <a:endParaRPr lang="en-IN" dirty="0"/>
          </a:p>
        </p:txBody>
      </p:sp>
      <p:cxnSp>
        <p:nvCxnSpPr>
          <p:cNvPr id="16" name="Straight Arrow Connector 15"/>
          <p:cNvCxnSpPr>
            <a:stCxn id="6" idx="2"/>
            <a:endCxn id="7" idx="0"/>
          </p:cNvCxnSpPr>
          <p:nvPr/>
        </p:nvCxnSpPr>
        <p:spPr>
          <a:xfrm>
            <a:off x="10000192" y="2083245"/>
            <a:ext cx="0" cy="35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000192" y="3088582"/>
            <a:ext cx="0" cy="35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0000192" y="3797050"/>
            <a:ext cx="0" cy="35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1" idx="0"/>
          </p:cNvCxnSpPr>
          <p:nvPr/>
        </p:nvCxnSpPr>
        <p:spPr>
          <a:xfrm>
            <a:off x="10000192" y="4910207"/>
            <a:ext cx="0" cy="469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 xmlns:a16="http://schemas.microsoft.com/office/drawing/2014/main" id="{AB0AB2AC-B7E6-6849-9AE9-697369407F8F}"/>
              </a:ext>
            </a:extLst>
          </p:cNvPr>
          <p:cNvSpPr txBox="1">
            <a:spLocks/>
          </p:cNvSpPr>
          <p:nvPr/>
        </p:nvSpPr>
        <p:spPr>
          <a:xfrm>
            <a:off x="1146629" y="6025573"/>
            <a:ext cx="3932238" cy="340717"/>
          </a:xfrm>
          <a:prstGeom prst="rect">
            <a:avLst/>
          </a:prstGeom>
        </p:spPr>
        <p:txBody>
          <a:bodyPr lIns="91440" tIns="45720" rIns="91440" bIns="45720" anchor="t">
            <a:no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none" strike="noStrike" kern="1200" cap="none" spc="0" normalizeH="0" baseline="0" noProof="0" dirty="0" err="1" smtClean="0">
                <a:ln>
                  <a:noFill/>
                </a:ln>
                <a:solidFill>
                  <a:schemeClr val="accent3">
                    <a:lumMod val="25000"/>
                  </a:schemeClr>
                </a:solidFill>
                <a:effectLst/>
                <a:uLnTx/>
                <a:uFillTx/>
                <a:latin typeface="Abadi" panose="020B0604020104020204" pitchFamily="34" charset="0"/>
                <a:ea typeface="+mn-ea"/>
                <a:cs typeface="+mn-cs"/>
                <a:hlinkClick r:id="rId3"/>
              </a:rPr>
              <a:t>GitHubURL</a:t>
            </a:r>
            <a:endParaRPr kumimoji="0" lang="en-US" sz="2200" b="0" i="0" u="none" strike="noStrike" kern="1200" cap="none" spc="0" normalizeH="0" baseline="0" noProof="0" dirty="0">
              <a:ln>
                <a:noFill/>
              </a:ln>
              <a:solidFill>
                <a:schemeClr val="accent3">
                  <a:lumMod val="25000"/>
                </a:schemeClr>
              </a:solidFill>
              <a:effectLst/>
              <a:uLnTx/>
              <a:uFillTx/>
              <a:latin typeface="Abadi" panose="020B0604020104020204" pitchFamily="34" charset="0"/>
              <a:ea typeface="+mn-ea"/>
              <a:cs typeface="+mn-cs"/>
            </a:endParaRPr>
          </a:p>
        </p:txBody>
      </p:sp>
    </p:spTree>
    <p:extLst>
      <p:ext uri="{BB962C8B-B14F-4D97-AF65-F5344CB8AC3E}">
        <p14:creationId xmlns=""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p:cNvSpPr txBox="1"/>
          <p:nvPr/>
        </p:nvSpPr>
        <p:spPr>
          <a:xfrm>
            <a:off x="770011" y="1524000"/>
            <a:ext cx="4777349" cy="2585323"/>
          </a:xfrm>
          <a:prstGeom prst="rect">
            <a:avLst/>
          </a:prstGeom>
          <a:noFill/>
        </p:spPr>
        <p:txBody>
          <a:bodyPr wrap="square" rtlCol="0">
            <a:spAutoFit/>
          </a:bodyPr>
          <a:lstStyle/>
          <a:p>
            <a:pPr>
              <a:spcAft>
                <a:spcPts val="600"/>
              </a:spcAft>
            </a:pPr>
            <a:r>
              <a:rPr lang="en-IN" sz="2400" b="1" dirty="0" smtClean="0">
                <a:latin typeface="Abadi"/>
              </a:rPr>
              <a:t>Scatter Graphs being drawn: </a:t>
            </a:r>
          </a:p>
          <a:p>
            <a:pPr>
              <a:spcAft>
                <a:spcPts val="600"/>
              </a:spcAft>
              <a:buFont typeface="Arial" pitchFamily="34" charset="0"/>
              <a:buChar char="•"/>
            </a:pPr>
            <a:r>
              <a:rPr lang="en-IN" dirty="0" smtClean="0">
                <a:latin typeface="Abadi"/>
              </a:rPr>
              <a:t>Flight Number VS. Payload Mass </a:t>
            </a:r>
          </a:p>
          <a:p>
            <a:pPr>
              <a:spcAft>
                <a:spcPts val="600"/>
              </a:spcAft>
              <a:buFont typeface="Arial" pitchFamily="34" charset="0"/>
              <a:buChar char="•"/>
            </a:pPr>
            <a:r>
              <a:rPr lang="en-IN" dirty="0" smtClean="0">
                <a:latin typeface="Abadi"/>
              </a:rPr>
              <a:t>Flight Number VS. Launch Site </a:t>
            </a:r>
          </a:p>
          <a:p>
            <a:pPr>
              <a:spcAft>
                <a:spcPts val="600"/>
              </a:spcAft>
              <a:buFont typeface="Arial" pitchFamily="34" charset="0"/>
              <a:buChar char="•"/>
            </a:pPr>
            <a:r>
              <a:rPr lang="en-IN" dirty="0" smtClean="0">
                <a:latin typeface="Abadi"/>
              </a:rPr>
              <a:t>Payload VS. Launch Site </a:t>
            </a:r>
          </a:p>
          <a:p>
            <a:pPr>
              <a:spcAft>
                <a:spcPts val="600"/>
              </a:spcAft>
              <a:buFont typeface="Arial" pitchFamily="34" charset="0"/>
              <a:buChar char="•"/>
            </a:pPr>
            <a:r>
              <a:rPr lang="en-IN" dirty="0" smtClean="0">
                <a:latin typeface="Abadi"/>
              </a:rPr>
              <a:t>Orbit VS. Flight Number </a:t>
            </a:r>
          </a:p>
          <a:p>
            <a:pPr>
              <a:spcAft>
                <a:spcPts val="600"/>
              </a:spcAft>
              <a:buFont typeface="Arial" pitchFamily="34" charset="0"/>
              <a:buChar char="•"/>
            </a:pPr>
            <a:r>
              <a:rPr lang="en-IN" dirty="0" smtClean="0">
                <a:latin typeface="Abadi"/>
              </a:rPr>
              <a:t>Payload VS. Orbit Type </a:t>
            </a:r>
          </a:p>
          <a:p>
            <a:pPr>
              <a:spcAft>
                <a:spcPts val="600"/>
              </a:spcAft>
              <a:buFont typeface="Arial" pitchFamily="34" charset="0"/>
              <a:buChar char="•"/>
            </a:pPr>
            <a:r>
              <a:rPr lang="en-IN" dirty="0" smtClean="0">
                <a:latin typeface="Abadi"/>
              </a:rPr>
              <a:t>Orbit VS. Payload Mass</a:t>
            </a:r>
            <a:endParaRPr lang="en-IN" dirty="0">
              <a:latin typeface="Abadi"/>
            </a:endParaRPr>
          </a:p>
        </p:txBody>
      </p:sp>
      <p:sp>
        <p:nvSpPr>
          <p:cNvPr id="7" name="TextBox 6"/>
          <p:cNvSpPr txBox="1"/>
          <p:nvPr/>
        </p:nvSpPr>
        <p:spPr>
          <a:xfrm>
            <a:off x="5867400" y="1524000"/>
            <a:ext cx="4206240" cy="815608"/>
          </a:xfrm>
          <a:prstGeom prst="rect">
            <a:avLst/>
          </a:prstGeom>
          <a:noFill/>
        </p:spPr>
        <p:txBody>
          <a:bodyPr wrap="square" rtlCol="0">
            <a:spAutoFit/>
          </a:bodyPr>
          <a:lstStyle/>
          <a:p>
            <a:pPr>
              <a:spcAft>
                <a:spcPts val="600"/>
              </a:spcAft>
            </a:pPr>
            <a:r>
              <a:rPr lang="en-IN" sz="2400" b="1" dirty="0" smtClean="0">
                <a:latin typeface="Abadi"/>
              </a:rPr>
              <a:t>Bar Graph being drawn:</a:t>
            </a:r>
            <a:r>
              <a:rPr lang="en-IN" dirty="0" smtClean="0"/>
              <a:t> </a:t>
            </a:r>
          </a:p>
          <a:p>
            <a:pPr>
              <a:spcAft>
                <a:spcPts val="600"/>
              </a:spcAft>
            </a:pPr>
            <a:r>
              <a:rPr lang="en-IN" dirty="0" smtClean="0">
                <a:latin typeface="Abadi"/>
              </a:rPr>
              <a:t>Mean VS. Orbit</a:t>
            </a:r>
            <a:endParaRPr lang="en-IN" dirty="0">
              <a:latin typeface="Abadi"/>
            </a:endParaRPr>
          </a:p>
        </p:txBody>
      </p:sp>
      <p:sp>
        <p:nvSpPr>
          <p:cNvPr id="8" name="TextBox 7"/>
          <p:cNvSpPr txBox="1"/>
          <p:nvPr/>
        </p:nvSpPr>
        <p:spPr>
          <a:xfrm>
            <a:off x="5867400" y="3886200"/>
            <a:ext cx="3779520" cy="815608"/>
          </a:xfrm>
          <a:prstGeom prst="rect">
            <a:avLst/>
          </a:prstGeom>
          <a:noFill/>
        </p:spPr>
        <p:txBody>
          <a:bodyPr wrap="square" rtlCol="0">
            <a:spAutoFit/>
          </a:bodyPr>
          <a:lstStyle/>
          <a:p>
            <a:pPr>
              <a:spcAft>
                <a:spcPts val="600"/>
              </a:spcAft>
            </a:pPr>
            <a:r>
              <a:rPr lang="en-IN" sz="2400" b="1" dirty="0" smtClean="0">
                <a:latin typeface="Abadi"/>
              </a:rPr>
              <a:t>Line Graph being drawn:</a:t>
            </a:r>
            <a:r>
              <a:rPr lang="en-IN" dirty="0" smtClean="0"/>
              <a:t> </a:t>
            </a:r>
          </a:p>
          <a:p>
            <a:r>
              <a:rPr lang="en-IN" dirty="0" smtClean="0">
                <a:latin typeface="Abadi"/>
              </a:rPr>
              <a:t>Success Rate VS. Year</a:t>
            </a:r>
            <a:r>
              <a:rPr lang="en-IN" dirty="0" smtClean="0"/>
              <a:t> </a:t>
            </a:r>
            <a:endParaRPr lang="en-IN" dirty="0"/>
          </a:p>
        </p:txBody>
      </p:sp>
      <p:sp>
        <p:nvSpPr>
          <p:cNvPr id="9" name="TextBox 8"/>
          <p:cNvSpPr txBox="1"/>
          <p:nvPr/>
        </p:nvSpPr>
        <p:spPr>
          <a:xfrm>
            <a:off x="770011" y="4358640"/>
            <a:ext cx="4777349" cy="923330"/>
          </a:xfrm>
          <a:prstGeom prst="rect">
            <a:avLst/>
          </a:prstGeom>
          <a:noFill/>
        </p:spPr>
        <p:txBody>
          <a:bodyPr wrap="square" rtlCol="0">
            <a:spAutoFit/>
          </a:bodyPr>
          <a:lstStyle/>
          <a:p>
            <a:pPr algn="just"/>
            <a:r>
              <a:rPr lang="en-IN" dirty="0" smtClean="0">
                <a:solidFill>
                  <a:srgbClr val="0948CB"/>
                </a:solidFill>
                <a:latin typeface="Abadi"/>
              </a:rPr>
              <a:t>The scatter graphs shows how successful and failed landing outcomes  were distributed against different parameters.</a:t>
            </a:r>
            <a:endParaRPr lang="en-IN" dirty="0">
              <a:solidFill>
                <a:srgbClr val="0948CB"/>
              </a:solidFill>
              <a:latin typeface="Abadi"/>
            </a:endParaRPr>
          </a:p>
        </p:txBody>
      </p:sp>
      <p:sp>
        <p:nvSpPr>
          <p:cNvPr id="10" name="TextBox 9"/>
          <p:cNvSpPr txBox="1"/>
          <p:nvPr/>
        </p:nvSpPr>
        <p:spPr>
          <a:xfrm>
            <a:off x="5867400" y="2529840"/>
            <a:ext cx="4777349" cy="646331"/>
          </a:xfrm>
          <a:prstGeom prst="rect">
            <a:avLst/>
          </a:prstGeom>
          <a:noFill/>
        </p:spPr>
        <p:txBody>
          <a:bodyPr wrap="square" rtlCol="0">
            <a:spAutoFit/>
          </a:bodyPr>
          <a:lstStyle/>
          <a:p>
            <a:pPr algn="just"/>
            <a:r>
              <a:rPr lang="en-IN" dirty="0" smtClean="0">
                <a:solidFill>
                  <a:srgbClr val="0948CB"/>
                </a:solidFill>
                <a:latin typeface="Abadi"/>
              </a:rPr>
              <a:t>The Bar graph shows the success rate for different orbits.</a:t>
            </a:r>
            <a:endParaRPr lang="en-IN" dirty="0">
              <a:solidFill>
                <a:srgbClr val="0948CB"/>
              </a:solidFill>
              <a:latin typeface="Abadi"/>
            </a:endParaRPr>
          </a:p>
        </p:txBody>
      </p:sp>
      <p:sp>
        <p:nvSpPr>
          <p:cNvPr id="11" name="TextBox 10"/>
          <p:cNvSpPr txBox="1"/>
          <p:nvPr/>
        </p:nvSpPr>
        <p:spPr>
          <a:xfrm>
            <a:off x="5867400" y="4820305"/>
            <a:ext cx="4777349" cy="646331"/>
          </a:xfrm>
          <a:prstGeom prst="rect">
            <a:avLst/>
          </a:prstGeom>
          <a:noFill/>
        </p:spPr>
        <p:txBody>
          <a:bodyPr wrap="square" rtlCol="0">
            <a:spAutoFit/>
          </a:bodyPr>
          <a:lstStyle/>
          <a:p>
            <a:pPr algn="just"/>
            <a:r>
              <a:rPr lang="en-IN" dirty="0" smtClean="0">
                <a:solidFill>
                  <a:srgbClr val="0948CB"/>
                </a:solidFill>
                <a:latin typeface="Abadi"/>
              </a:rPr>
              <a:t>The line graph shows the trend of success rate with each passing year.</a:t>
            </a:r>
            <a:endParaRPr lang="en-IN" dirty="0">
              <a:solidFill>
                <a:srgbClr val="0948CB"/>
              </a:solidFill>
              <a:latin typeface="Abadi"/>
            </a:endParaRPr>
          </a:p>
        </p:txBody>
      </p:sp>
      <p:sp>
        <p:nvSpPr>
          <p:cNvPr id="12" name="Text Placeholder 2">
            <a:extLst>
              <a:ext uri="{FF2B5EF4-FFF2-40B4-BE49-F238E27FC236}">
                <a16:creationId xmlns="" xmlns:a16="http://schemas.microsoft.com/office/drawing/2014/main" id="{AB0AB2AC-B7E6-6849-9AE9-697369407F8F}"/>
              </a:ext>
            </a:extLst>
          </p:cNvPr>
          <p:cNvSpPr txBox="1">
            <a:spLocks/>
          </p:cNvSpPr>
          <p:nvPr/>
        </p:nvSpPr>
        <p:spPr>
          <a:xfrm>
            <a:off x="922411" y="5684856"/>
            <a:ext cx="3932238" cy="340717"/>
          </a:xfrm>
          <a:prstGeom prst="rect">
            <a:avLst/>
          </a:prstGeom>
        </p:spPr>
        <p:txBody>
          <a:bodyPr lIns="91440" tIns="45720" rIns="91440" bIns="45720" anchor="t">
            <a:no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none" strike="noStrike" kern="1200" cap="none" spc="0" normalizeH="0" baseline="0" noProof="0" dirty="0" err="1" smtClean="0">
                <a:ln>
                  <a:noFill/>
                </a:ln>
                <a:solidFill>
                  <a:schemeClr val="accent3">
                    <a:lumMod val="25000"/>
                  </a:schemeClr>
                </a:solidFill>
                <a:effectLst/>
                <a:uLnTx/>
                <a:uFillTx/>
                <a:latin typeface="Abadi" panose="020B0604020104020204" pitchFamily="34" charset="0"/>
                <a:ea typeface="+mn-ea"/>
                <a:cs typeface="+mn-cs"/>
                <a:hlinkClick r:id="rId3"/>
              </a:rPr>
              <a:t>GitHubURL</a:t>
            </a:r>
            <a:endParaRPr kumimoji="0" lang="en-US" sz="2200" b="0" i="0" u="none" strike="noStrike" kern="1200" cap="none" spc="0" normalizeH="0" baseline="0" noProof="0" dirty="0">
              <a:ln>
                <a:noFill/>
              </a:ln>
              <a:solidFill>
                <a:schemeClr val="accent3">
                  <a:lumMod val="25000"/>
                </a:schemeClr>
              </a:solidFill>
              <a:effectLst/>
              <a:uLnTx/>
              <a:uFillTx/>
              <a:latin typeface="Abadi" panose="020B0604020104020204" pitchFamily="34" charset="0"/>
              <a:ea typeface="+mn-ea"/>
              <a:cs typeface="+mn-cs"/>
            </a:endParaRPr>
          </a:p>
        </p:txBody>
      </p:sp>
    </p:spTree>
    <p:extLst>
      <p:ext uri="{BB962C8B-B14F-4D97-AF65-F5344CB8AC3E}">
        <p14:creationId xmlns=""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06286"/>
            <a:ext cx="10515601" cy="4946754"/>
          </a:xfrm>
          <a:prstGeom prst="rect">
            <a:avLst/>
          </a:prstGeom>
        </p:spPr>
        <p:txBody>
          <a:bodyPr lIns="91440" tIns="45720" rIns="91440" bIns="45720" anchor="t"/>
          <a:lstStyle/>
          <a:p>
            <a:pPr>
              <a:lnSpc>
                <a:spcPct val="100000"/>
              </a:lnSpc>
              <a:spcBef>
                <a:spcPts val="600"/>
              </a:spcBef>
            </a:pPr>
            <a:r>
              <a:rPr lang="en-IN" sz="1700" dirty="0" smtClean="0">
                <a:latin typeface="Abadi"/>
              </a:rPr>
              <a:t>Displayed the names of the </a:t>
            </a:r>
            <a:r>
              <a:rPr lang="en-IN" sz="1700" b="1" dirty="0" smtClean="0">
                <a:latin typeface="Abadi"/>
              </a:rPr>
              <a:t>unique launch sites</a:t>
            </a:r>
            <a:r>
              <a:rPr lang="en-IN" sz="1700" dirty="0" smtClean="0">
                <a:latin typeface="Abadi"/>
              </a:rPr>
              <a:t> in the space mission using </a:t>
            </a:r>
            <a:r>
              <a:rPr lang="en-IN" sz="1700" b="1" dirty="0" smtClean="0">
                <a:latin typeface="Abadi"/>
              </a:rPr>
              <a:t>DISTINCT</a:t>
            </a:r>
            <a:r>
              <a:rPr lang="en-IN" sz="1700" dirty="0" smtClean="0">
                <a:latin typeface="Abadi"/>
              </a:rPr>
              <a:t> command.</a:t>
            </a:r>
          </a:p>
          <a:p>
            <a:pPr>
              <a:lnSpc>
                <a:spcPct val="100000"/>
              </a:lnSpc>
              <a:spcBef>
                <a:spcPts val="600"/>
              </a:spcBef>
            </a:pPr>
            <a:r>
              <a:rPr lang="en-IN" sz="1700" dirty="0" smtClean="0">
                <a:latin typeface="Abadi"/>
              </a:rPr>
              <a:t>Display 5 records where launch sites </a:t>
            </a:r>
            <a:r>
              <a:rPr lang="en-IN" sz="1700" b="1" dirty="0" smtClean="0">
                <a:latin typeface="Abadi"/>
              </a:rPr>
              <a:t>begin with</a:t>
            </a:r>
            <a:r>
              <a:rPr lang="en-IN" sz="1700" dirty="0" smtClean="0">
                <a:latin typeface="Abadi"/>
              </a:rPr>
              <a:t> the string </a:t>
            </a:r>
            <a:r>
              <a:rPr lang="en-IN" sz="1700" b="1" dirty="0" smtClean="0">
                <a:latin typeface="Abadi"/>
              </a:rPr>
              <a:t>'CCA‘</a:t>
            </a:r>
            <a:r>
              <a:rPr lang="en-IN" sz="1700" dirty="0" smtClean="0">
                <a:latin typeface="Abadi"/>
              </a:rPr>
              <a:t> using WHERE and </a:t>
            </a:r>
            <a:r>
              <a:rPr lang="en-IN" sz="1700" b="1" dirty="0" smtClean="0">
                <a:latin typeface="Abadi"/>
              </a:rPr>
              <a:t>LIKE</a:t>
            </a:r>
            <a:r>
              <a:rPr lang="en-IN" sz="1700" dirty="0" smtClean="0">
                <a:latin typeface="Abadi"/>
              </a:rPr>
              <a:t> command.</a:t>
            </a:r>
          </a:p>
          <a:p>
            <a:pPr>
              <a:lnSpc>
                <a:spcPct val="100000"/>
              </a:lnSpc>
              <a:spcBef>
                <a:spcPts val="600"/>
              </a:spcBef>
            </a:pPr>
            <a:r>
              <a:rPr lang="en-IN" sz="1700" dirty="0" smtClean="0">
                <a:latin typeface="Abadi"/>
              </a:rPr>
              <a:t>Display the </a:t>
            </a:r>
            <a:r>
              <a:rPr lang="en-IN" sz="1700" b="1" dirty="0" smtClean="0">
                <a:latin typeface="Abadi"/>
              </a:rPr>
              <a:t>total payload</a:t>
            </a:r>
            <a:r>
              <a:rPr lang="en-IN" sz="1700" dirty="0" smtClean="0">
                <a:latin typeface="Abadi"/>
              </a:rPr>
              <a:t> mass carried by boosters launched by NASA (CRS) using </a:t>
            </a:r>
            <a:r>
              <a:rPr lang="en-IN" sz="1700" b="1" dirty="0" smtClean="0">
                <a:latin typeface="Abadi"/>
              </a:rPr>
              <a:t>SUM</a:t>
            </a:r>
            <a:r>
              <a:rPr lang="en-IN" sz="1700" dirty="0" smtClean="0">
                <a:latin typeface="Abadi"/>
              </a:rPr>
              <a:t> and WHERE command.</a:t>
            </a:r>
          </a:p>
          <a:p>
            <a:pPr>
              <a:lnSpc>
                <a:spcPct val="100000"/>
              </a:lnSpc>
              <a:spcBef>
                <a:spcPts val="600"/>
              </a:spcBef>
            </a:pPr>
            <a:r>
              <a:rPr lang="en-IN" sz="1700" dirty="0" smtClean="0">
                <a:latin typeface="Abadi"/>
              </a:rPr>
              <a:t>Display </a:t>
            </a:r>
            <a:r>
              <a:rPr lang="en-IN" sz="1700" b="1" dirty="0" smtClean="0">
                <a:latin typeface="Abadi"/>
              </a:rPr>
              <a:t>average payload</a:t>
            </a:r>
            <a:r>
              <a:rPr lang="en-IN" sz="1700" dirty="0" smtClean="0">
                <a:latin typeface="Abadi"/>
              </a:rPr>
              <a:t> mass carried by booster version F9 v1.1 using </a:t>
            </a:r>
            <a:r>
              <a:rPr lang="en-IN" sz="1700" b="1" dirty="0" smtClean="0">
                <a:latin typeface="Abadi"/>
              </a:rPr>
              <a:t>AVG</a:t>
            </a:r>
            <a:r>
              <a:rPr lang="en-IN" sz="1700" dirty="0" smtClean="0">
                <a:latin typeface="Abadi"/>
              </a:rPr>
              <a:t> command.</a:t>
            </a:r>
          </a:p>
          <a:p>
            <a:pPr>
              <a:lnSpc>
                <a:spcPct val="100000"/>
              </a:lnSpc>
              <a:spcBef>
                <a:spcPts val="600"/>
              </a:spcBef>
            </a:pPr>
            <a:r>
              <a:rPr lang="en-IN" sz="1700" dirty="0" smtClean="0">
                <a:latin typeface="Abadi"/>
              </a:rPr>
              <a:t>Listed the date when </a:t>
            </a:r>
            <a:r>
              <a:rPr lang="en-IN" sz="1700" b="1" dirty="0" smtClean="0">
                <a:latin typeface="Abadi"/>
              </a:rPr>
              <a:t>first successful landing</a:t>
            </a:r>
            <a:r>
              <a:rPr lang="en-IN" sz="1700" dirty="0" smtClean="0">
                <a:latin typeface="Abadi"/>
              </a:rPr>
              <a:t> outcome in ground pad was achieved using </a:t>
            </a:r>
            <a:r>
              <a:rPr lang="en-IN" sz="1700" b="1" dirty="0" smtClean="0">
                <a:latin typeface="Abadi"/>
              </a:rPr>
              <a:t>MIN</a:t>
            </a:r>
            <a:r>
              <a:rPr lang="en-IN" sz="1700" dirty="0" smtClean="0">
                <a:latin typeface="Abadi"/>
              </a:rPr>
              <a:t> command.</a:t>
            </a:r>
          </a:p>
          <a:p>
            <a:pPr>
              <a:lnSpc>
                <a:spcPct val="100000"/>
              </a:lnSpc>
              <a:spcBef>
                <a:spcPts val="600"/>
              </a:spcBef>
            </a:pPr>
            <a:r>
              <a:rPr lang="en-IN" sz="1700" dirty="0" smtClean="0">
                <a:latin typeface="Abadi"/>
              </a:rPr>
              <a:t>Listed the names of the boosters which have success in drone ship and have payload mass </a:t>
            </a:r>
            <a:r>
              <a:rPr lang="en-IN" sz="1700" b="1" dirty="0" smtClean="0">
                <a:latin typeface="Abadi"/>
              </a:rPr>
              <a:t>greater than 4000 but less than 6000</a:t>
            </a:r>
            <a:r>
              <a:rPr lang="en-IN" sz="1700" dirty="0" smtClean="0">
                <a:latin typeface="Abadi"/>
              </a:rPr>
              <a:t> using WHERE and </a:t>
            </a:r>
            <a:r>
              <a:rPr lang="en-IN" sz="1700" b="1" dirty="0" smtClean="0">
                <a:latin typeface="Abadi"/>
              </a:rPr>
              <a:t>BETWEEN</a:t>
            </a:r>
            <a:r>
              <a:rPr lang="en-IN" sz="1700" dirty="0" smtClean="0">
                <a:latin typeface="Abadi"/>
              </a:rPr>
              <a:t> command.</a:t>
            </a:r>
          </a:p>
          <a:p>
            <a:pPr>
              <a:lnSpc>
                <a:spcPct val="100000"/>
              </a:lnSpc>
              <a:spcBef>
                <a:spcPts val="600"/>
              </a:spcBef>
            </a:pPr>
            <a:r>
              <a:rPr lang="en-IN" sz="1700" dirty="0" smtClean="0">
                <a:latin typeface="Abadi"/>
              </a:rPr>
              <a:t>Listed the </a:t>
            </a:r>
            <a:r>
              <a:rPr lang="en-IN" sz="1700" b="1" dirty="0" smtClean="0">
                <a:latin typeface="Abadi"/>
              </a:rPr>
              <a:t>total number</a:t>
            </a:r>
            <a:r>
              <a:rPr lang="en-IN" sz="1700" dirty="0" smtClean="0">
                <a:latin typeface="Abadi"/>
              </a:rPr>
              <a:t> of successful and failure mission outcomes using </a:t>
            </a:r>
            <a:r>
              <a:rPr lang="en-IN" sz="1700" b="1" dirty="0" smtClean="0">
                <a:latin typeface="Abadi"/>
              </a:rPr>
              <a:t>COUNT</a:t>
            </a:r>
            <a:r>
              <a:rPr lang="en-IN" sz="1700" dirty="0" smtClean="0">
                <a:latin typeface="Abadi"/>
              </a:rPr>
              <a:t> command.</a:t>
            </a:r>
          </a:p>
          <a:p>
            <a:pPr>
              <a:lnSpc>
                <a:spcPct val="100000"/>
              </a:lnSpc>
              <a:spcBef>
                <a:spcPts val="600"/>
              </a:spcBef>
            </a:pPr>
            <a:r>
              <a:rPr lang="en-IN" sz="1700" dirty="0" smtClean="0">
                <a:latin typeface="Abadi"/>
              </a:rPr>
              <a:t>Listed the names of the </a:t>
            </a:r>
            <a:r>
              <a:rPr lang="en-IN" sz="1700" dirty="0" err="1" smtClean="0">
                <a:latin typeface="Abadi"/>
              </a:rPr>
              <a:t>booster_versions</a:t>
            </a:r>
            <a:r>
              <a:rPr lang="en-IN" sz="1700" dirty="0" smtClean="0">
                <a:latin typeface="Abadi"/>
              </a:rPr>
              <a:t> which have carried the </a:t>
            </a:r>
            <a:r>
              <a:rPr lang="en-IN" sz="1700" b="1" dirty="0" smtClean="0">
                <a:latin typeface="Abadi"/>
              </a:rPr>
              <a:t>maximum payload</a:t>
            </a:r>
            <a:r>
              <a:rPr lang="en-IN" sz="1700" dirty="0" smtClean="0">
                <a:latin typeface="Abadi"/>
              </a:rPr>
              <a:t> mass using </a:t>
            </a:r>
            <a:r>
              <a:rPr lang="en-IN" sz="1700" b="1" dirty="0" smtClean="0">
                <a:latin typeface="Abadi"/>
              </a:rPr>
              <a:t>MAX</a:t>
            </a:r>
            <a:r>
              <a:rPr lang="en-IN" sz="1700" dirty="0" smtClean="0">
                <a:latin typeface="Abadi"/>
              </a:rPr>
              <a:t> command in a </a:t>
            </a:r>
            <a:r>
              <a:rPr lang="en-IN" sz="1700" b="1" dirty="0" err="1" smtClean="0">
                <a:latin typeface="Abadi"/>
              </a:rPr>
              <a:t>subquery</a:t>
            </a:r>
            <a:r>
              <a:rPr lang="en-IN" sz="1700" dirty="0" smtClean="0">
                <a:latin typeface="Abadi"/>
              </a:rPr>
              <a:t>.</a:t>
            </a:r>
          </a:p>
          <a:p>
            <a:pPr>
              <a:lnSpc>
                <a:spcPct val="100000"/>
              </a:lnSpc>
              <a:spcBef>
                <a:spcPts val="600"/>
              </a:spcBef>
            </a:pPr>
            <a:r>
              <a:rPr lang="en-IN" sz="1700" dirty="0" smtClean="0">
                <a:latin typeface="Abadi"/>
              </a:rPr>
              <a:t>List the failed </a:t>
            </a:r>
            <a:r>
              <a:rPr lang="en-IN" sz="1700" dirty="0" err="1" smtClean="0">
                <a:latin typeface="Abadi"/>
              </a:rPr>
              <a:t>landing_outcomes</a:t>
            </a:r>
            <a:r>
              <a:rPr lang="en-IN" sz="1700" dirty="0" smtClean="0">
                <a:latin typeface="Abadi"/>
              </a:rPr>
              <a:t> in drone ship, their booster versions, and launch site names for in year 2015 using WHERE and </a:t>
            </a:r>
            <a:r>
              <a:rPr lang="en-IN" sz="1700" dirty="0" err="1" smtClean="0">
                <a:latin typeface="Abadi"/>
              </a:rPr>
              <a:t>AND</a:t>
            </a:r>
            <a:r>
              <a:rPr lang="en-IN" sz="1700" dirty="0" smtClean="0">
                <a:latin typeface="Abadi"/>
              </a:rPr>
              <a:t> command.</a:t>
            </a:r>
          </a:p>
          <a:p>
            <a:pPr>
              <a:lnSpc>
                <a:spcPct val="100000"/>
              </a:lnSpc>
              <a:spcBef>
                <a:spcPts val="600"/>
              </a:spcBef>
            </a:pPr>
            <a:r>
              <a:rPr lang="en-IN" sz="1700" b="1" dirty="0" smtClean="0">
                <a:latin typeface="Abadi"/>
              </a:rPr>
              <a:t>Ranked</a:t>
            </a:r>
            <a:r>
              <a:rPr lang="en-IN" sz="1700" dirty="0" smtClean="0">
                <a:latin typeface="Abadi"/>
              </a:rPr>
              <a:t> the </a:t>
            </a:r>
            <a:r>
              <a:rPr lang="en-IN" sz="1700" b="1" dirty="0" smtClean="0">
                <a:latin typeface="Abadi"/>
              </a:rPr>
              <a:t>count of landing outcomes</a:t>
            </a:r>
            <a:r>
              <a:rPr lang="en-IN" sz="1700" dirty="0" smtClean="0">
                <a:latin typeface="Abadi"/>
              </a:rPr>
              <a:t> between the date 2010-06-04 and 2017-03-20, in descending order using </a:t>
            </a:r>
            <a:r>
              <a:rPr lang="en-IN" sz="1700" b="1" dirty="0" smtClean="0">
                <a:latin typeface="Abadi"/>
              </a:rPr>
              <a:t>GROUPBY</a:t>
            </a:r>
            <a:r>
              <a:rPr lang="en-IN" sz="1700" dirty="0" smtClean="0">
                <a:latin typeface="Abadi"/>
              </a:rPr>
              <a:t> and </a:t>
            </a:r>
            <a:r>
              <a:rPr lang="en-IN" sz="1700" b="1" dirty="0" smtClean="0">
                <a:latin typeface="Abadi"/>
              </a:rPr>
              <a:t>ORDERBY</a:t>
            </a:r>
            <a:r>
              <a:rPr lang="en-IN" sz="1700" dirty="0" smtClean="0">
                <a:latin typeface="Abadi"/>
              </a:rPr>
              <a:t> command.</a:t>
            </a:r>
          </a:p>
          <a:p>
            <a:pPr>
              <a:buNone/>
            </a:pPr>
            <a:endParaRPr lang="en-IN" sz="1600" b="1" i="1" dirty="0" smtClean="0"/>
          </a:p>
          <a:p>
            <a:endParaRPr lang="en-IN" sz="1600" dirty="0" smtClean="0">
              <a:latin typeface="Abadi"/>
            </a:endParaRPr>
          </a:p>
          <a:p>
            <a:endParaRPr lang="en-IN" sz="2400" b="1" i="1" dirty="0" smtClean="0"/>
          </a:p>
          <a:p>
            <a:endParaRPr lang="en-IN" sz="2400" b="1" i="1" dirty="0" smtClean="0"/>
          </a:p>
          <a:p>
            <a:endParaRPr lang="en-IN" sz="2400" b="1" i="1" dirty="0" smtClean="0"/>
          </a:p>
          <a:p>
            <a:endParaRPr lang="en-IN" sz="2400" b="1" i="1" dirty="0" smtClean="0"/>
          </a:p>
          <a:p>
            <a:pPr>
              <a:buNone/>
            </a:pP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922411" y="6256852"/>
            <a:ext cx="3932238" cy="340717"/>
          </a:xfrm>
          <a:prstGeom prst="rect">
            <a:avLst/>
          </a:prstGeom>
        </p:spPr>
        <p:txBody>
          <a:bodyPr lIns="91440" tIns="45720" rIns="91440" bIns="45720" anchor="t">
            <a:no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none" strike="noStrike" kern="1200" cap="none" spc="0" normalizeH="0" baseline="0" noProof="0" dirty="0" err="1" smtClean="0">
                <a:ln>
                  <a:noFill/>
                </a:ln>
                <a:solidFill>
                  <a:schemeClr val="accent3">
                    <a:lumMod val="25000"/>
                  </a:schemeClr>
                </a:solidFill>
                <a:effectLst/>
                <a:uLnTx/>
                <a:uFillTx/>
                <a:latin typeface="Abadi" panose="020B0604020104020204" pitchFamily="34" charset="0"/>
                <a:ea typeface="+mn-ea"/>
                <a:cs typeface="+mn-cs"/>
                <a:hlinkClick r:id="rId3"/>
              </a:rPr>
              <a:t>GitHubURL</a:t>
            </a:r>
            <a:endParaRPr kumimoji="0" lang="en-US" sz="2200" b="0" i="0" u="none" strike="noStrike" kern="1200" cap="none" spc="0" normalizeH="0" baseline="0" noProof="0" dirty="0">
              <a:ln>
                <a:noFill/>
              </a:ln>
              <a:solidFill>
                <a:schemeClr val="accent3">
                  <a:lumMod val="25000"/>
                </a:schemeClr>
              </a:solidFill>
              <a:effectLst/>
              <a:uLnTx/>
              <a:uFillTx/>
              <a:latin typeface="Abadi" panose="020B0604020104020204" pitchFamily="34" charset="0"/>
              <a:ea typeface="+mn-ea"/>
              <a:cs typeface="+mn-cs"/>
            </a:endParaRPr>
          </a:p>
        </p:txBody>
      </p:sp>
    </p:spTree>
    <p:extLst>
      <p:ext uri="{BB962C8B-B14F-4D97-AF65-F5344CB8AC3E}">
        <p14:creationId xmlns=""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432560"/>
            <a:ext cx="10515600" cy="3246120"/>
          </a:xfrm>
          <a:prstGeom prst="rect">
            <a:avLst/>
          </a:prstGeom>
        </p:spPr>
        <p:txBody>
          <a:bodyPr>
            <a:normAutofit/>
          </a:bodyPr>
          <a:lstStyle/>
          <a:p>
            <a:pPr>
              <a:lnSpc>
                <a:spcPct val="100000"/>
              </a:lnSpc>
              <a:spcBef>
                <a:spcPts val="1400"/>
              </a:spcBef>
            </a:pPr>
            <a:r>
              <a:rPr lang="en-IN" sz="2000" dirty="0" smtClean="0">
                <a:latin typeface="Abadi"/>
              </a:rPr>
              <a:t>To visualize the Launch Data into an interactive map. We took the Latitude and Longitude Coordinates at each launch site and added a Circle Marker around each launch site with a label of the name of the launch site. </a:t>
            </a:r>
          </a:p>
          <a:p>
            <a:pPr>
              <a:lnSpc>
                <a:spcPct val="100000"/>
              </a:lnSpc>
              <a:spcBef>
                <a:spcPts val="1400"/>
              </a:spcBef>
            </a:pPr>
            <a:r>
              <a:rPr lang="en-IN" sz="2000" dirty="0" smtClean="0">
                <a:latin typeface="Abadi"/>
              </a:rPr>
              <a:t>We assigned the </a:t>
            </a:r>
            <a:r>
              <a:rPr lang="en-IN" sz="2000" dirty="0" err="1" smtClean="0">
                <a:latin typeface="Abadi"/>
              </a:rPr>
              <a:t>dataframe</a:t>
            </a:r>
            <a:r>
              <a:rPr lang="en-IN" sz="2000" dirty="0" smtClean="0">
                <a:latin typeface="Abadi"/>
              </a:rPr>
              <a:t> </a:t>
            </a:r>
            <a:r>
              <a:rPr lang="en-IN" sz="2000" dirty="0" err="1" smtClean="0">
                <a:latin typeface="Abadi"/>
              </a:rPr>
              <a:t>launch_outcomes</a:t>
            </a:r>
            <a:r>
              <a:rPr lang="en-IN" sz="2000" dirty="0" smtClean="0">
                <a:latin typeface="Abadi"/>
              </a:rPr>
              <a:t>(failures, successes) to classes 0 and 1 with Green and Red markers on the map in a </a:t>
            </a:r>
            <a:r>
              <a:rPr lang="en-IN" sz="2000" dirty="0" err="1" smtClean="0">
                <a:latin typeface="Abadi"/>
              </a:rPr>
              <a:t>MarkerCluster</a:t>
            </a:r>
            <a:r>
              <a:rPr lang="en-IN" sz="2000" dirty="0" smtClean="0">
                <a:latin typeface="Abadi"/>
              </a:rPr>
              <a:t>()  to show successful/failure launches for each launch site.</a:t>
            </a:r>
          </a:p>
          <a:p>
            <a:pPr>
              <a:lnSpc>
                <a:spcPct val="100000"/>
              </a:lnSpc>
              <a:spcBef>
                <a:spcPts val="1400"/>
              </a:spcBef>
            </a:pPr>
            <a:r>
              <a:rPr lang="en-IN" sz="2000" dirty="0" smtClean="0">
                <a:latin typeface="Abadi"/>
              </a:rPr>
              <a:t>Using </a:t>
            </a:r>
            <a:r>
              <a:rPr lang="en-IN" sz="2000" dirty="0" err="1" smtClean="0">
                <a:latin typeface="Abadi"/>
              </a:rPr>
              <a:t>Haversine’s</a:t>
            </a:r>
            <a:r>
              <a:rPr lang="en-IN" sz="2000" dirty="0" smtClean="0">
                <a:latin typeface="Abadi"/>
              </a:rPr>
              <a:t> formula we calculated the distance from the Launch Site to various landmarks to find various trends about what is around the Launch Site to measure patterns. Lines are drawn on the map to measure distance to landmarks.</a:t>
            </a:r>
            <a:endParaRPr lang="en-US" sz="2000" dirty="0">
              <a:latin typeface="Abadi"/>
            </a:endParaRPr>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1183668" y="5092799"/>
            <a:ext cx="3932238" cy="340717"/>
          </a:xfrm>
          <a:prstGeom prst="rect">
            <a:avLst/>
          </a:prstGeom>
        </p:spPr>
        <p:txBody>
          <a:bodyPr lIns="91440" tIns="45720" rIns="91440" bIns="45720" anchor="t">
            <a:no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none" strike="noStrike" kern="1200" cap="none" spc="0" normalizeH="0" baseline="0" noProof="0" dirty="0" err="1" smtClean="0">
                <a:ln>
                  <a:noFill/>
                </a:ln>
                <a:solidFill>
                  <a:schemeClr val="accent3">
                    <a:lumMod val="25000"/>
                  </a:schemeClr>
                </a:solidFill>
                <a:effectLst/>
                <a:uLnTx/>
                <a:uFillTx/>
                <a:latin typeface="Abadi" panose="020B0604020104020204" pitchFamily="34" charset="0"/>
                <a:ea typeface="+mn-ea"/>
                <a:cs typeface="+mn-cs"/>
                <a:hlinkClick r:id="rId3"/>
              </a:rPr>
              <a:t>GitHubURL</a:t>
            </a:r>
            <a:endParaRPr kumimoji="0" lang="en-US" sz="2200" b="0" i="0" u="none" strike="noStrike" kern="1200" cap="none" spc="0" normalizeH="0" baseline="0" noProof="0" dirty="0">
              <a:ln>
                <a:noFill/>
              </a:ln>
              <a:solidFill>
                <a:schemeClr val="accent3">
                  <a:lumMod val="25000"/>
                </a:schemeClr>
              </a:solidFill>
              <a:effectLst/>
              <a:uLnTx/>
              <a:uFillTx/>
              <a:latin typeface="Abadi" panose="020B0604020104020204" pitchFamily="34" charset="0"/>
              <a:ea typeface="+mn-ea"/>
              <a:cs typeface="+mn-cs"/>
            </a:endParaRPr>
          </a:p>
        </p:txBody>
      </p:sp>
    </p:spTree>
    <p:extLst>
      <p:ext uri="{BB962C8B-B14F-4D97-AF65-F5344CB8AC3E}">
        <p14:creationId xmlns=""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Pie chart of Launch Success counts for all sites and success rate of launches for each site was created in the dashboard.</a:t>
            </a:r>
          </a:p>
          <a:p>
            <a:pPr>
              <a:lnSpc>
                <a:spcPct val="100000"/>
              </a:lnSpc>
              <a:spcBef>
                <a:spcPts val="1400"/>
              </a:spcBef>
            </a:pPr>
            <a:r>
              <a:rPr lang="en-US" sz="2200" dirty="0" smtClean="0">
                <a:solidFill>
                  <a:schemeClr val="accent3">
                    <a:lumMod val="25000"/>
                  </a:schemeClr>
                </a:solidFill>
                <a:latin typeface="Abadi" panose="020B0604020104020204" pitchFamily="34" charset="0"/>
              </a:rPr>
              <a:t>Dropdown was added to the dashboard to select  launch site.</a:t>
            </a:r>
          </a:p>
          <a:p>
            <a:pPr>
              <a:lnSpc>
                <a:spcPct val="100000"/>
              </a:lnSpc>
              <a:spcBef>
                <a:spcPts val="1400"/>
              </a:spcBef>
            </a:pPr>
            <a:r>
              <a:rPr lang="en-US" sz="2200" dirty="0" smtClean="0">
                <a:solidFill>
                  <a:schemeClr val="accent3">
                    <a:lumMod val="25000"/>
                  </a:schemeClr>
                </a:solidFill>
                <a:latin typeface="Abadi" panose="020B0604020104020204" pitchFamily="34" charset="0"/>
              </a:rPr>
              <a:t>Scatter Plot of Payload Mass </a:t>
            </a:r>
            <a:r>
              <a:rPr lang="en-US" sz="2200" dirty="0" err="1" smtClean="0">
                <a:solidFill>
                  <a:schemeClr val="accent3">
                    <a:lumMod val="25000"/>
                  </a:schemeClr>
                </a:solidFill>
                <a:latin typeface="Abadi" panose="020B0604020104020204" pitchFamily="34" charset="0"/>
              </a:rPr>
              <a:t>vs</a:t>
            </a:r>
            <a:r>
              <a:rPr lang="en-US" sz="2200" dirty="0" smtClean="0">
                <a:solidFill>
                  <a:schemeClr val="accent3">
                    <a:lumMod val="25000"/>
                  </a:schemeClr>
                </a:solidFill>
                <a:latin typeface="Abadi" panose="020B0604020104020204" pitchFamily="34" charset="0"/>
              </a:rPr>
              <a:t> Landing outcome was plotted with a slider for payload given to select payload range. Colors to data points with different booster versions.</a:t>
            </a:r>
          </a:p>
          <a:p>
            <a:pPr>
              <a:lnSpc>
                <a:spcPct val="100000"/>
              </a:lnSpc>
              <a:spcBef>
                <a:spcPts val="1400"/>
              </a:spcBef>
            </a:pPr>
            <a:r>
              <a:rPr lang="en-US" sz="2200" dirty="0" smtClean="0">
                <a:solidFill>
                  <a:schemeClr val="accent3">
                    <a:lumMod val="25000"/>
                  </a:schemeClr>
                </a:solidFill>
                <a:latin typeface="Abadi" panose="020B0604020104020204" pitchFamily="34" charset="0"/>
              </a:rPr>
              <a:t>Pie Chart for all sites showed launch site with highest count of launch success.</a:t>
            </a:r>
          </a:p>
          <a:p>
            <a:pPr>
              <a:lnSpc>
                <a:spcPct val="100000"/>
              </a:lnSpc>
              <a:spcBef>
                <a:spcPts val="1400"/>
              </a:spcBef>
            </a:pPr>
            <a:r>
              <a:rPr lang="en-US" sz="2200" dirty="0" smtClean="0">
                <a:solidFill>
                  <a:schemeClr val="accent3">
                    <a:lumMod val="25000"/>
                  </a:schemeClr>
                </a:solidFill>
                <a:latin typeface="Abadi" panose="020B0604020104020204" pitchFamily="34" charset="0"/>
              </a:rPr>
              <a:t>Pie chart for each launch site showed respective success rate with highest success rate of site KSC LC-39A.</a:t>
            </a: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1117600" y="6176963"/>
            <a:ext cx="3932238" cy="340717"/>
          </a:xfrm>
          <a:prstGeom prst="rect">
            <a:avLst/>
          </a:prstGeom>
        </p:spPr>
        <p:txBody>
          <a:bodyPr lIns="91440" tIns="45720" rIns="91440" bIns="45720" anchor="t">
            <a:no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none" strike="noStrike" kern="1200" cap="none" spc="0" normalizeH="0" baseline="0" noProof="0" dirty="0" err="1" smtClean="0">
                <a:ln>
                  <a:noFill/>
                </a:ln>
                <a:solidFill>
                  <a:schemeClr val="accent3">
                    <a:lumMod val="25000"/>
                  </a:schemeClr>
                </a:solidFill>
                <a:effectLst/>
                <a:uLnTx/>
                <a:uFillTx/>
                <a:latin typeface="Abadi" panose="020B0604020104020204" pitchFamily="34" charset="0"/>
                <a:ea typeface="+mn-ea"/>
                <a:cs typeface="+mn-cs"/>
                <a:hlinkClick r:id="rId3"/>
              </a:rPr>
              <a:t>GitHubURL</a:t>
            </a:r>
            <a:endParaRPr kumimoji="0" lang="en-US" sz="2200" b="0" i="0" u="none" strike="noStrike" kern="1200" cap="none" spc="0" normalizeH="0" baseline="0" noProof="0" dirty="0">
              <a:ln>
                <a:noFill/>
              </a:ln>
              <a:solidFill>
                <a:schemeClr val="accent3">
                  <a:lumMod val="25000"/>
                </a:schemeClr>
              </a:solidFill>
              <a:effectLst/>
              <a:uLnTx/>
              <a:uFillTx/>
              <a:latin typeface="Abadi" panose="020B0604020104020204" pitchFamily="34" charset="0"/>
              <a:ea typeface="+mn-ea"/>
              <a:cs typeface="+mn-cs"/>
            </a:endParaRPr>
          </a:p>
        </p:txBody>
      </p:sp>
    </p:spTree>
    <p:extLst>
      <p:ext uri="{BB962C8B-B14F-4D97-AF65-F5344CB8AC3E}">
        <p14:creationId xmlns=""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56360"/>
            <a:ext cx="9745589" cy="5501640"/>
          </a:xfrm>
          <a:prstGeom prst="rect">
            <a:avLst/>
          </a:prstGeom>
        </p:spPr>
        <p:txBody>
          <a:bodyPr>
            <a:noAutofit/>
          </a:bodyPr>
          <a:lstStyle/>
          <a:p>
            <a:pPr>
              <a:lnSpc>
                <a:spcPct val="120000"/>
              </a:lnSpc>
              <a:spcBef>
                <a:spcPts val="0"/>
              </a:spcBef>
            </a:pPr>
            <a:r>
              <a:rPr lang="en-IN" sz="1800" b="1" dirty="0" smtClean="0">
                <a:latin typeface="Abadi"/>
              </a:rPr>
              <a:t>BUILDING MODEL </a:t>
            </a:r>
          </a:p>
          <a:p>
            <a:pPr>
              <a:lnSpc>
                <a:spcPct val="100000"/>
              </a:lnSpc>
              <a:spcBef>
                <a:spcPts val="0"/>
              </a:spcBef>
            </a:pPr>
            <a:r>
              <a:rPr lang="en-IN" sz="1800" dirty="0" smtClean="0">
                <a:latin typeface="Abadi"/>
              </a:rPr>
              <a:t>Load our dataset into </a:t>
            </a:r>
            <a:r>
              <a:rPr lang="en-IN" sz="1800" dirty="0" err="1" smtClean="0">
                <a:latin typeface="Abadi"/>
              </a:rPr>
              <a:t>NumPy</a:t>
            </a:r>
            <a:r>
              <a:rPr lang="en-IN" sz="1800" dirty="0" smtClean="0">
                <a:latin typeface="Abadi"/>
              </a:rPr>
              <a:t> and Pandas </a:t>
            </a:r>
          </a:p>
          <a:p>
            <a:pPr>
              <a:lnSpc>
                <a:spcPct val="100000"/>
              </a:lnSpc>
              <a:spcBef>
                <a:spcPts val="0"/>
              </a:spcBef>
            </a:pPr>
            <a:r>
              <a:rPr lang="en-IN" sz="1800" dirty="0" smtClean="0">
                <a:latin typeface="Abadi"/>
              </a:rPr>
              <a:t>Transform Data </a:t>
            </a:r>
          </a:p>
          <a:p>
            <a:pPr>
              <a:lnSpc>
                <a:spcPct val="100000"/>
              </a:lnSpc>
              <a:spcBef>
                <a:spcPts val="0"/>
              </a:spcBef>
            </a:pPr>
            <a:r>
              <a:rPr lang="en-IN" sz="1800" dirty="0" smtClean="0">
                <a:latin typeface="Abadi"/>
              </a:rPr>
              <a:t>Split our data into training and test data sets </a:t>
            </a:r>
          </a:p>
          <a:p>
            <a:pPr>
              <a:lnSpc>
                <a:spcPct val="100000"/>
              </a:lnSpc>
              <a:spcBef>
                <a:spcPts val="0"/>
              </a:spcBef>
            </a:pPr>
            <a:r>
              <a:rPr lang="en-IN" sz="1800" dirty="0" smtClean="0">
                <a:latin typeface="Abadi"/>
              </a:rPr>
              <a:t>Decide which type of machine learning algorithms we want to use  </a:t>
            </a:r>
          </a:p>
          <a:p>
            <a:pPr>
              <a:lnSpc>
                <a:spcPct val="100000"/>
              </a:lnSpc>
              <a:spcBef>
                <a:spcPts val="0"/>
              </a:spcBef>
            </a:pPr>
            <a:r>
              <a:rPr lang="en-IN" sz="1800" dirty="0" smtClean="0">
                <a:latin typeface="Abadi"/>
              </a:rPr>
              <a:t>Set our parameters and algorithms to </a:t>
            </a:r>
            <a:r>
              <a:rPr lang="en-IN" sz="1800" dirty="0" err="1" smtClean="0">
                <a:latin typeface="Abadi"/>
              </a:rPr>
              <a:t>GridSearchCV</a:t>
            </a:r>
            <a:r>
              <a:rPr lang="en-IN" sz="1800" dirty="0" smtClean="0">
                <a:latin typeface="Abadi"/>
              </a:rPr>
              <a:t> </a:t>
            </a:r>
          </a:p>
          <a:p>
            <a:pPr>
              <a:lnSpc>
                <a:spcPct val="100000"/>
              </a:lnSpc>
              <a:spcBef>
                <a:spcPts val="0"/>
              </a:spcBef>
            </a:pPr>
            <a:r>
              <a:rPr lang="en-IN" sz="1800" dirty="0" smtClean="0">
                <a:latin typeface="Abadi"/>
              </a:rPr>
              <a:t>Fit our datasets into the </a:t>
            </a:r>
            <a:r>
              <a:rPr lang="en-IN" sz="1800" dirty="0" err="1" smtClean="0">
                <a:latin typeface="Abadi"/>
              </a:rPr>
              <a:t>GridSearchCV</a:t>
            </a:r>
            <a:r>
              <a:rPr lang="en-IN" sz="1800" dirty="0" smtClean="0">
                <a:latin typeface="Abadi"/>
              </a:rPr>
              <a:t> objects and train our dataset. </a:t>
            </a:r>
          </a:p>
          <a:p>
            <a:pPr>
              <a:lnSpc>
                <a:spcPct val="120000"/>
              </a:lnSpc>
              <a:spcBef>
                <a:spcPts val="0"/>
              </a:spcBef>
            </a:pPr>
            <a:r>
              <a:rPr lang="en-IN" sz="1800" b="1" dirty="0" smtClean="0">
                <a:latin typeface="Abadi"/>
              </a:rPr>
              <a:t>EVALUATING MODEL </a:t>
            </a:r>
          </a:p>
          <a:p>
            <a:pPr>
              <a:lnSpc>
                <a:spcPct val="100000"/>
              </a:lnSpc>
              <a:spcBef>
                <a:spcPts val="0"/>
              </a:spcBef>
            </a:pPr>
            <a:r>
              <a:rPr lang="en-IN" sz="1800" dirty="0" smtClean="0">
                <a:latin typeface="Abadi"/>
              </a:rPr>
              <a:t>Check accuracy for each model </a:t>
            </a:r>
          </a:p>
          <a:p>
            <a:pPr>
              <a:lnSpc>
                <a:spcPct val="100000"/>
              </a:lnSpc>
              <a:spcBef>
                <a:spcPts val="0"/>
              </a:spcBef>
            </a:pPr>
            <a:r>
              <a:rPr lang="en-IN" sz="1800" dirty="0" smtClean="0">
                <a:latin typeface="Abadi"/>
              </a:rPr>
              <a:t>Get tuned </a:t>
            </a:r>
            <a:r>
              <a:rPr lang="en-IN" sz="1800" dirty="0" err="1" smtClean="0">
                <a:latin typeface="Abadi"/>
              </a:rPr>
              <a:t>hyperparameters</a:t>
            </a:r>
            <a:r>
              <a:rPr lang="en-IN" sz="1800" dirty="0" smtClean="0">
                <a:latin typeface="Abadi"/>
              </a:rPr>
              <a:t> for each type of algorithms </a:t>
            </a:r>
          </a:p>
          <a:p>
            <a:pPr>
              <a:lnSpc>
                <a:spcPct val="100000"/>
              </a:lnSpc>
              <a:spcBef>
                <a:spcPts val="0"/>
              </a:spcBef>
            </a:pPr>
            <a:r>
              <a:rPr lang="en-IN" sz="1800" dirty="0" smtClean="0">
                <a:latin typeface="Abadi"/>
              </a:rPr>
              <a:t>Plot Confusion Matrix </a:t>
            </a:r>
          </a:p>
          <a:p>
            <a:pPr>
              <a:lnSpc>
                <a:spcPct val="120000"/>
              </a:lnSpc>
              <a:spcBef>
                <a:spcPts val="0"/>
              </a:spcBef>
            </a:pPr>
            <a:r>
              <a:rPr lang="en-IN" sz="1800" b="1" dirty="0" smtClean="0">
                <a:latin typeface="Abadi"/>
              </a:rPr>
              <a:t>IMPROVING MODEL </a:t>
            </a:r>
          </a:p>
          <a:p>
            <a:pPr>
              <a:lnSpc>
                <a:spcPct val="100000"/>
              </a:lnSpc>
              <a:spcBef>
                <a:spcPts val="0"/>
              </a:spcBef>
            </a:pPr>
            <a:r>
              <a:rPr lang="en-IN" sz="1800" dirty="0" smtClean="0">
                <a:latin typeface="Abadi"/>
              </a:rPr>
              <a:t>Feature Engineering  </a:t>
            </a:r>
          </a:p>
          <a:p>
            <a:pPr>
              <a:lnSpc>
                <a:spcPct val="100000"/>
              </a:lnSpc>
              <a:spcBef>
                <a:spcPts val="0"/>
              </a:spcBef>
            </a:pPr>
            <a:r>
              <a:rPr lang="en-IN" sz="1800" dirty="0" smtClean="0">
                <a:latin typeface="Abadi"/>
              </a:rPr>
              <a:t>Algorithm Tuning </a:t>
            </a:r>
          </a:p>
          <a:p>
            <a:pPr>
              <a:lnSpc>
                <a:spcPct val="120000"/>
              </a:lnSpc>
              <a:spcBef>
                <a:spcPts val="0"/>
              </a:spcBef>
            </a:pPr>
            <a:r>
              <a:rPr lang="en-IN" sz="1800" b="1" dirty="0" smtClean="0">
                <a:latin typeface="Abadi"/>
              </a:rPr>
              <a:t>FINDING THE BEST PERFORMING CLASSIFICATION MODEL </a:t>
            </a:r>
          </a:p>
          <a:p>
            <a:pPr>
              <a:lnSpc>
                <a:spcPct val="100000"/>
              </a:lnSpc>
              <a:spcBef>
                <a:spcPts val="0"/>
              </a:spcBef>
            </a:pPr>
            <a:r>
              <a:rPr lang="en-IN" sz="1800" dirty="0" smtClean="0">
                <a:latin typeface="Abadi"/>
              </a:rPr>
              <a:t>The best model is the model with the best accuracy score on the test data. </a:t>
            </a:r>
          </a:p>
          <a:p>
            <a:pPr>
              <a:lnSpc>
                <a:spcPct val="100000"/>
              </a:lnSpc>
              <a:spcBef>
                <a:spcPts val="0"/>
              </a:spcBef>
            </a:pPr>
            <a:r>
              <a:rPr lang="en-IN" sz="1800" dirty="0" smtClean="0">
                <a:latin typeface="Abadi"/>
              </a:rPr>
              <a:t>Accuracy score of all models was same on test data hence model with highest accuracy score on training data was selected.</a:t>
            </a:r>
            <a:endParaRPr lang="en-US" sz="1800" dirty="0">
              <a:latin typeface="Abadi"/>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7976354" y="4020457"/>
            <a:ext cx="3932238" cy="340717"/>
          </a:xfrm>
          <a:prstGeom prst="rect">
            <a:avLst/>
          </a:prstGeom>
        </p:spPr>
        <p:txBody>
          <a:bodyPr lIns="91440" tIns="45720" rIns="91440" bIns="45720" anchor="t">
            <a:no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200" b="0" i="0" u="none" strike="noStrike" kern="1200" cap="none" spc="0" normalizeH="0" baseline="0" noProof="0" dirty="0" err="1" smtClean="0">
                <a:ln>
                  <a:noFill/>
                </a:ln>
                <a:solidFill>
                  <a:schemeClr val="accent3">
                    <a:lumMod val="25000"/>
                  </a:schemeClr>
                </a:solidFill>
                <a:effectLst/>
                <a:uLnTx/>
                <a:uFillTx/>
                <a:latin typeface="Abadi" panose="020B0604020104020204" pitchFamily="34" charset="0"/>
                <a:ea typeface="+mn-ea"/>
                <a:cs typeface="+mn-cs"/>
                <a:hlinkClick r:id="rId3"/>
              </a:rPr>
              <a:t>GitHubURL</a:t>
            </a:r>
            <a:endParaRPr kumimoji="0" lang="en-US" sz="2200" b="0" i="0" u="none" strike="noStrike" kern="1200" cap="none" spc="0" normalizeH="0" baseline="0" noProof="0" dirty="0">
              <a:ln>
                <a:noFill/>
              </a:ln>
              <a:solidFill>
                <a:schemeClr val="accent3">
                  <a:lumMod val="25000"/>
                </a:schemeClr>
              </a:solidFill>
              <a:effectLst/>
              <a:uLnTx/>
              <a:uFillTx/>
              <a:latin typeface="Abadi" panose="020B0604020104020204" pitchFamily="34" charset="0"/>
              <a:ea typeface="+mn-ea"/>
              <a:cs typeface="+mn-cs"/>
            </a:endParaRPr>
          </a:p>
        </p:txBody>
      </p:sp>
    </p:spTree>
    <p:extLst>
      <p:ext uri="{BB962C8B-B14F-4D97-AF65-F5344CB8AC3E}">
        <p14:creationId xmlns=""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descr="FlightNovsLaunchSite.JPG"/>
          <p:cNvPicPr>
            <a:picLocks noChangeAspect="1"/>
          </p:cNvPicPr>
          <p:nvPr/>
        </p:nvPicPr>
        <p:blipFill>
          <a:blip r:embed="rId3"/>
          <a:stretch>
            <a:fillRect/>
          </a:stretch>
        </p:blipFill>
        <p:spPr>
          <a:xfrm>
            <a:off x="747712" y="1828800"/>
            <a:ext cx="10696575" cy="3200400"/>
          </a:xfrm>
          <a:prstGeom prst="rect">
            <a:avLst/>
          </a:prstGeom>
        </p:spPr>
      </p:pic>
    </p:spTree>
    <p:extLst>
      <p:ext uri="{BB962C8B-B14F-4D97-AF65-F5344CB8AC3E}">
        <p14:creationId xmlns=""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9" name="Picture 8" descr="PayloadvsLaunchSite1.jpg"/>
          <p:cNvPicPr>
            <a:picLocks noChangeAspect="1"/>
          </p:cNvPicPr>
          <p:nvPr/>
        </p:nvPicPr>
        <p:blipFill>
          <a:blip r:embed="rId3"/>
          <a:stretch>
            <a:fillRect/>
          </a:stretch>
        </p:blipFill>
        <p:spPr>
          <a:xfrm>
            <a:off x="548640" y="2238374"/>
            <a:ext cx="11199495" cy="2958465"/>
          </a:xfrm>
          <a:prstGeom prst="rect">
            <a:avLst/>
          </a:prstGeom>
        </p:spPr>
      </p:pic>
      <p:sp>
        <p:nvSpPr>
          <p:cNvPr id="6" name="TextBox 5"/>
          <p:cNvSpPr txBox="1"/>
          <p:nvPr/>
        </p:nvSpPr>
        <p:spPr>
          <a:xfrm>
            <a:off x="770011" y="5733143"/>
            <a:ext cx="8940046" cy="369332"/>
          </a:xfrm>
          <a:prstGeom prst="rect">
            <a:avLst/>
          </a:prstGeom>
          <a:noFill/>
        </p:spPr>
        <p:txBody>
          <a:bodyPr wrap="square" rtlCol="0">
            <a:spAutoFit/>
          </a:bodyPr>
          <a:lstStyle/>
          <a:p>
            <a:r>
              <a:rPr lang="en-IN" dirty="0" smtClean="0">
                <a:latin typeface="Abadi"/>
              </a:rPr>
              <a:t>No inferences can be drawn from this scatter chart.</a:t>
            </a:r>
            <a:endParaRPr lang="en-IN" dirty="0">
              <a:latin typeface="Abadi"/>
            </a:endParaRPr>
          </a:p>
        </p:txBody>
      </p:sp>
    </p:spTree>
    <p:extLst>
      <p:ext uri="{BB962C8B-B14F-4D97-AF65-F5344CB8AC3E}">
        <p14:creationId xmlns=""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20</a:t>
            </a:fld>
            <a:endParaRPr lang="en-US"/>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Different Orbits success rate.JPG"/>
          <p:cNvPicPr>
            <a:picLocks noChangeAspect="1"/>
          </p:cNvPicPr>
          <p:nvPr/>
        </p:nvPicPr>
        <p:blipFill>
          <a:blip r:embed="rId3"/>
          <a:stretch>
            <a:fillRect/>
          </a:stretch>
        </p:blipFill>
        <p:spPr>
          <a:xfrm>
            <a:off x="1379219" y="1087700"/>
            <a:ext cx="9304021" cy="4937873"/>
          </a:xfrm>
          <a:prstGeom prst="rect">
            <a:avLst/>
          </a:prstGeom>
        </p:spPr>
      </p:pic>
    </p:spTree>
    <p:extLst>
      <p:ext uri="{BB962C8B-B14F-4D97-AF65-F5344CB8AC3E}">
        <p14:creationId xmlns=""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FlightNovsOrbittype.JPG"/>
          <p:cNvPicPr>
            <a:picLocks noChangeAspect="1"/>
          </p:cNvPicPr>
          <p:nvPr/>
        </p:nvPicPr>
        <p:blipFill>
          <a:blip r:embed="rId3"/>
          <a:stretch>
            <a:fillRect/>
          </a:stretch>
        </p:blipFill>
        <p:spPr>
          <a:xfrm>
            <a:off x="502920" y="1630680"/>
            <a:ext cx="11351895" cy="4160519"/>
          </a:xfrm>
          <a:prstGeom prst="rect">
            <a:avLst/>
          </a:prstGeom>
        </p:spPr>
      </p:pic>
    </p:spTree>
    <p:extLst>
      <p:ext uri="{BB962C8B-B14F-4D97-AF65-F5344CB8AC3E}">
        <p14:creationId xmlns=""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PayloadvsOrbit.JPG"/>
          <p:cNvPicPr>
            <a:picLocks noChangeAspect="1"/>
          </p:cNvPicPr>
          <p:nvPr/>
        </p:nvPicPr>
        <p:blipFill>
          <a:blip r:embed="rId3"/>
          <a:stretch>
            <a:fillRect/>
          </a:stretch>
        </p:blipFill>
        <p:spPr>
          <a:xfrm>
            <a:off x="259080" y="1661160"/>
            <a:ext cx="11490960" cy="3794760"/>
          </a:xfrm>
          <a:prstGeom prst="rect">
            <a:avLst/>
          </a:prstGeom>
        </p:spPr>
      </p:pic>
    </p:spTree>
    <p:extLst>
      <p:ext uri="{BB962C8B-B14F-4D97-AF65-F5344CB8AC3E}">
        <p14:creationId xmlns=""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23</a:t>
            </a:fld>
            <a:endParaRPr lang="en-US"/>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LaunchSuccessYearlyTrend.JPG"/>
          <p:cNvPicPr>
            <a:picLocks noChangeAspect="1"/>
          </p:cNvPicPr>
          <p:nvPr/>
        </p:nvPicPr>
        <p:blipFill>
          <a:blip r:embed="rId3"/>
          <a:stretch>
            <a:fillRect/>
          </a:stretch>
        </p:blipFill>
        <p:spPr>
          <a:xfrm>
            <a:off x="2362200" y="1514475"/>
            <a:ext cx="7818120" cy="4912736"/>
          </a:xfrm>
          <a:prstGeom prst="rect">
            <a:avLst/>
          </a:prstGeom>
        </p:spPr>
      </p:pic>
    </p:spTree>
    <p:extLst>
      <p:ext uri="{BB962C8B-B14F-4D97-AF65-F5344CB8AC3E}">
        <p14:creationId xmlns=""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24</a:t>
            </a:fld>
            <a:endParaRPr lang="en-US"/>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UniqueLaunchSites.JPG"/>
          <p:cNvPicPr>
            <a:picLocks noChangeAspect="1"/>
          </p:cNvPicPr>
          <p:nvPr/>
        </p:nvPicPr>
        <p:blipFill>
          <a:blip r:embed="rId3"/>
          <a:stretch>
            <a:fillRect/>
          </a:stretch>
        </p:blipFill>
        <p:spPr>
          <a:xfrm>
            <a:off x="2799747" y="1717357"/>
            <a:ext cx="5915025" cy="4125336"/>
          </a:xfrm>
          <a:prstGeom prst="rect">
            <a:avLst/>
          </a:prstGeom>
        </p:spPr>
      </p:pic>
    </p:spTree>
    <p:extLst>
      <p:ext uri="{BB962C8B-B14F-4D97-AF65-F5344CB8AC3E}">
        <p14:creationId xmlns=""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RecordsLaunchSiteCCA%.JPG"/>
          <p:cNvPicPr>
            <a:picLocks noChangeAspect="1"/>
          </p:cNvPicPr>
          <p:nvPr/>
        </p:nvPicPr>
        <p:blipFill>
          <a:blip r:embed="rId3"/>
          <a:stretch>
            <a:fillRect/>
          </a:stretch>
        </p:blipFill>
        <p:spPr>
          <a:xfrm>
            <a:off x="770010" y="1408112"/>
            <a:ext cx="10687961" cy="4617461"/>
          </a:xfrm>
          <a:prstGeom prst="rect">
            <a:avLst/>
          </a:prstGeom>
        </p:spPr>
      </p:pic>
    </p:spTree>
    <p:extLst>
      <p:ext uri="{BB962C8B-B14F-4D97-AF65-F5344CB8AC3E}">
        <p14:creationId xmlns=""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a:t>
            </a:r>
            <a:r>
              <a:rPr lang="en-US" dirty="0" smtClean="0">
                <a:solidFill>
                  <a:srgbClr val="0B49CB"/>
                </a:solidFill>
                <a:latin typeface="Abadi"/>
              </a:rPr>
              <a:t>Mass for NASA</a:t>
            </a:r>
            <a:endParaRPr lang="en-US" dirty="0">
              <a:solidFill>
                <a:srgbClr val="0B49CB"/>
              </a:solidFill>
              <a:latin typeface="Abadi"/>
            </a:endParaRPr>
          </a:p>
        </p:txBody>
      </p:sp>
      <p:pic>
        <p:nvPicPr>
          <p:cNvPr id="5" name="Picture 4" descr="NASA.JPG"/>
          <p:cNvPicPr>
            <a:picLocks noChangeAspect="1"/>
          </p:cNvPicPr>
          <p:nvPr/>
        </p:nvPicPr>
        <p:blipFill>
          <a:blip r:embed="rId3"/>
          <a:stretch>
            <a:fillRect/>
          </a:stretch>
        </p:blipFill>
        <p:spPr>
          <a:xfrm>
            <a:off x="820811" y="1538514"/>
            <a:ext cx="10464800" cy="3135086"/>
          </a:xfrm>
          <a:prstGeom prst="rect">
            <a:avLst/>
          </a:prstGeom>
        </p:spPr>
      </p:pic>
    </p:spTree>
    <p:extLst>
      <p:ext uri="{BB962C8B-B14F-4D97-AF65-F5344CB8AC3E}">
        <p14:creationId xmlns=""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27</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a:t>
            </a:r>
            <a:r>
              <a:rPr lang="en-US" dirty="0" smtClean="0">
                <a:solidFill>
                  <a:srgbClr val="0B49CB"/>
                </a:solidFill>
                <a:latin typeface="Abadi"/>
              </a:rPr>
              <a:t>by Booster Version </a:t>
            </a:r>
            <a:r>
              <a:rPr lang="en-US" dirty="0">
                <a:solidFill>
                  <a:srgbClr val="0B49CB"/>
                </a:solidFill>
                <a:latin typeface="Abadi"/>
              </a:rPr>
              <a:t>F9 v1.1</a:t>
            </a:r>
          </a:p>
        </p:txBody>
      </p:sp>
      <p:pic>
        <p:nvPicPr>
          <p:cNvPr id="6" name="Picture 5" descr="AvgPayloadBVF9v1.1.JPG"/>
          <p:cNvPicPr>
            <a:picLocks noChangeAspect="1"/>
          </p:cNvPicPr>
          <p:nvPr/>
        </p:nvPicPr>
        <p:blipFill>
          <a:blip r:embed="rId3"/>
          <a:stretch>
            <a:fillRect/>
          </a:stretch>
        </p:blipFill>
        <p:spPr>
          <a:xfrm>
            <a:off x="1592972" y="1849754"/>
            <a:ext cx="8826426" cy="3240405"/>
          </a:xfrm>
          <a:prstGeom prst="rect">
            <a:avLst/>
          </a:prstGeom>
        </p:spPr>
      </p:pic>
    </p:spTree>
    <p:extLst>
      <p:ext uri="{BB962C8B-B14F-4D97-AF65-F5344CB8AC3E}">
        <p14:creationId xmlns=""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28</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FirstSuccess-GroundPad.JPG"/>
          <p:cNvPicPr>
            <a:picLocks noChangeAspect="1"/>
          </p:cNvPicPr>
          <p:nvPr/>
        </p:nvPicPr>
        <p:blipFill>
          <a:blip r:embed="rId3"/>
          <a:stretch>
            <a:fillRect/>
          </a:stretch>
        </p:blipFill>
        <p:spPr>
          <a:xfrm>
            <a:off x="976142" y="1676399"/>
            <a:ext cx="10126589" cy="3663373"/>
          </a:xfrm>
          <a:prstGeom prst="rect">
            <a:avLst/>
          </a:prstGeom>
        </p:spPr>
      </p:pic>
    </p:spTree>
    <p:extLst>
      <p:ext uri="{BB962C8B-B14F-4D97-AF65-F5344CB8AC3E}">
        <p14:creationId xmlns=""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29</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descr="BoostersSuccess-DSPayload-4000-6000.JPG"/>
          <p:cNvPicPr>
            <a:picLocks noChangeAspect="1"/>
          </p:cNvPicPr>
          <p:nvPr/>
        </p:nvPicPr>
        <p:blipFill>
          <a:blip r:embed="rId3"/>
          <a:stretch>
            <a:fillRect/>
          </a:stretch>
        </p:blipFill>
        <p:spPr>
          <a:xfrm>
            <a:off x="487680" y="1656397"/>
            <a:ext cx="11384280" cy="3972936"/>
          </a:xfrm>
          <a:prstGeom prst="rect">
            <a:avLst/>
          </a:prstGeom>
        </p:spPr>
      </p:pic>
    </p:spTree>
    <p:extLst>
      <p:ext uri="{BB962C8B-B14F-4D97-AF65-F5344CB8AC3E}">
        <p14:creationId xmlns=""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645063"/>
            <a:ext cx="6484229" cy="5212937"/>
          </a:xfrm>
          <a:prstGeom prst="rect">
            <a:avLst/>
          </a:prstGeom>
        </p:spPr>
        <p:txBody>
          <a:bodyPr lIns="91440" tIns="45720" rIns="91440" bIns="45720" numCol="1"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a:t>
            </a:r>
            <a:r>
              <a:rPr lang="en-US" sz="2000" dirty="0" smtClean="0">
                <a:solidFill>
                  <a:schemeClr val="accent3">
                    <a:lumMod val="25000"/>
                  </a:schemeClr>
                </a:solidFill>
                <a:latin typeface="Abadi" panose="020B0604020104020204" pitchFamily="34" charset="0"/>
              </a:rPr>
              <a:t>methodologies</a:t>
            </a:r>
          </a:p>
          <a:p>
            <a:pPr lvl="1">
              <a:lnSpc>
                <a:spcPct val="100000"/>
              </a:lnSpc>
              <a:spcBef>
                <a:spcPts val="1000"/>
              </a:spcBef>
            </a:pPr>
            <a:r>
              <a:rPr lang="en-IN" sz="1800" dirty="0" smtClean="0">
                <a:solidFill>
                  <a:srgbClr val="145579"/>
                </a:solidFill>
                <a:latin typeface="Abadi"/>
              </a:rPr>
              <a:t>Data collection </a:t>
            </a:r>
          </a:p>
          <a:p>
            <a:pPr lvl="1">
              <a:lnSpc>
                <a:spcPct val="100000"/>
              </a:lnSpc>
              <a:spcBef>
                <a:spcPts val="1000"/>
              </a:spcBef>
            </a:pPr>
            <a:r>
              <a:rPr lang="en-IN" sz="1800" dirty="0" smtClean="0">
                <a:solidFill>
                  <a:srgbClr val="145579"/>
                </a:solidFill>
                <a:latin typeface="Abadi"/>
              </a:rPr>
              <a:t>Data wrangling </a:t>
            </a:r>
          </a:p>
          <a:p>
            <a:pPr lvl="1">
              <a:lnSpc>
                <a:spcPct val="100000"/>
              </a:lnSpc>
              <a:spcBef>
                <a:spcPts val="1000"/>
              </a:spcBef>
            </a:pPr>
            <a:r>
              <a:rPr lang="en-IN" sz="1800" dirty="0" smtClean="0">
                <a:solidFill>
                  <a:srgbClr val="145579"/>
                </a:solidFill>
                <a:latin typeface="Abadi"/>
              </a:rPr>
              <a:t>EDA with data visualization </a:t>
            </a:r>
          </a:p>
          <a:p>
            <a:pPr lvl="1">
              <a:lnSpc>
                <a:spcPct val="100000"/>
              </a:lnSpc>
              <a:spcBef>
                <a:spcPts val="1000"/>
              </a:spcBef>
            </a:pPr>
            <a:r>
              <a:rPr lang="en-IN" sz="1800" dirty="0" smtClean="0">
                <a:solidFill>
                  <a:srgbClr val="145579"/>
                </a:solidFill>
                <a:latin typeface="Abadi"/>
              </a:rPr>
              <a:t>EDA with SQL </a:t>
            </a:r>
          </a:p>
          <a:p>
            <a:pPr lvl="1">
              <a:lnSpc>
                <a:spcPct val="100000"/>
              </a:lnSpc>
              <a:spcBef>
                <a:spcPts val="1000"/>
              </a:spcBef>
            </a:pPr>
            <a:r>
              <a:rPr lang="en-IN" sz="1800" dirty="0" smtClean="0">
                <a:solidFill>
                  <a:srgbClr val="145579"/>
                </a:solidFill>
                <a:latin typeface="Abadi"/>
              </a:rPr>
              <a:t>Building an interactive map with Folium </a:t>
            </a:r>
          </a:p>
          <a:p>
            <a:pPr lvl="1">
              <a:lnSpc>
                <a:spcPct val="100000"/>
              </a:lnSpc>
              <a:spcBef>
                <a:spcPts val="1000"/>
              </a:spcBef>
            </a:pPr>
            <a:r>
              <a:rPr lang="en-IN" sz="1800" dirty="0" smtClean="0">
                <a:solidFill>
                  <a:srgbClr val="145579"/>
                </a:solidFill>
                <a:latin typeface="Abadi"/>
              </a:rPr>
              <a:t>Building a Dashboard with </a:t>
            </a:r>
            <a:r>
              <a:rPr lang="en-IN" sz="1800" dirty="0" err="1" smtClean="0">
                <a:solidFill>
                  <a:srgbClr val="145579"/>
                </a:solidFill>
                <a:latin typeface="Abadi"/>
              </a:rPr>
              <a:t>Plotly</a:t>
            </a:r>
            <a:r>
              <a:rPr lang="en-IN" sz="1800" dirty="0" smtClean="0">
                <a:solidFill>
                  <a:srgbClr val="145579"/>
                </a:solidFill>
                <a:latin typeface="Abadi"/>
              </a:rPr>
              <a:t> Dash </a:t>
            </a:r>
          </a:p>
          <a:p>
            <a:pPr lvl="1">
              <a:lnSpc>
                <a:spcPct val="100000"/>
              </a:lnSpc>
              <a:spcBef>
                <a:spcPts val="1000"/>
              </a:spcBef>
            </a:pPr>
            <a:r>
              <a:rPr lang="en-IN" sz="1800" dirty="0" smtClean="0">
                <a:solidFill>
                  <a:srgbClr val="145579"/>
                </a:solidFill>
                <a:latin typeface="Abadi"/>
              </a:rPr>
              <a:t>Predictive analysis (Classification)</a:t>
            </a:r>
            <a:endParaRPr lang="en-US" sz="1800" dirty="0">
              <a:solidFill>
                <a:srgbClr val="145579"/>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Summary of all </a:t>
            </a:r>
            <a:r>
              <a:rPr lang="en-US" sz="2000" dirty="0" smtClean="0">
                <a:solidFill>
                  <a:schemeClr val="accent3">
                    <a:lumMod val="25000"/>
                  </a:schemeClr>
                </a:solidFill>
                <a:latin typeface="Abadi" panose="020B0604020104020204" pitchFamily="34" charset="0"/>
              </a:rPr>
              <a:t>results</a:t>
            </a:r>
          </a:p>
          <a:p>
            <a:pPr lvl="1">
              <a:lnSpc>
                <a:spcPct val="100000"/>
              </a:lnSpc>
              <a:spcBef>
                <a:spcPts val="1000"/>
              </a:spcBef>
            </a:pPr>
            <a:r>
              <a:rPr lang="en-IN" sz="1800" dirty="0" smtClean="0">
                <a:solidFill>
                  <a:srgbClr val="3A6483"/>
                </a:solidFill>
                <a:latin typeface="Abadi"/>
              </a:rPr>
              <a:t>Exploratory data analysis results </a:t>
            </a:r>
          </a:p>
          <a:p>
            <a:pPr lvl="1">
              <a:lnSpc>
                <a:spcPct val="100000"/>
              </a:lnSpc>
              <a:spcBef>
                <a:spcPts val="1000"/>
              </a:spcBef>
            </a:pPr>
            <a:r>
              <a:rPr lang="en-IN" sz="1800" dirty="0" smtClean="0">
                <a:solidFill>
                  <a:srgbClr val="3A6483"/>
                </a:solidFill>
                <a:latin typeface="Abadi"/>
              </a:rPr>
              <a:t>Interactive analytics demo in screenshots </a:t>
            </a:r>
          </a:p>
          <a:p>
            <a:pPr lvl="1">
              <a:lnSpc>
                <a:spcPct val="100000"/>
              </a:lnSpc>
              <a:spcBef>
                <a:spcPts val="1000"/>
              </a:spcBef>
            </a:pPr>
            <a:r>
              <a:rPr lang="en-IN" sz="1800" dirty="0" smtClean="0">
                <a:solidFill>
                  <a:srgbClr val="3A6483"/>
                </a:solidFill>
                <a:latin typeface="Abadi"/>
              </a:rPr>
              <a:t>Predictive analysis results</a:t>
            </a:r>
            <a:endParaRPr lang="en-US" sz="1800" dirty="0">
              <a:solidFill>
                <a:srgbClr val="3A6483"/>
              </a:solidFill>
              <a:latin typeface="Abadi"/>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30</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TotalSuccess-Failure.JPG"/>
          <p:cNvPicPr>
            <a:picLocks noChangeAspect="1"/>
          </p:cNvPicPr>
          <p:nvPr/>
        </p:nvPicPr>
        <p:blipFill>
          <a:blip r:embed="rId3"/>
          <a:stretch>
            <a:fillRect/>
          </a:stretch>
        </p:blipFill>
        <p:spPr>
          <a:xfrm>
            <a:off x="952891" y="1474787"/>
            <a:ext cx="10332720" cy="4550786"/>
          </a:xfrm>
          <a:prstGeom prst="rect">
            <a:avLst/>
          </a:prstGeom>
        </p:spPr>
      </p:pic>
    </p:spTree>
    <p:extLst>
      <p:ext uri="{BB962C8B-B14F-4D97-AF65-F5344CB8AC3E}">
        <p14:creationId xmlns=""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31</a:t>
            </a:fld>
            <a:endParaRPr lang="en-US" dirty="0"/>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BoostersMaxPayload.JPG"/>
          <p:cNvPicPr>
            <a:picLocks noChangeAspect="1"/>
          </p:cNvPicPr>
          <p:nvPr/>
        </p:nvPicPr>
        <p:blipFill>
          <a:blip r:embed="rId3"/>
          <a:stretch>
            <a:fillRect/>
          </a:stretch>
        </p:blipFill>
        <p:spPr>
          <a:xfrm>
            <a:off x="365761" y="1087699"/>
            <a:ext cx="10596562" cy="5303520"/>
          </a:xfrm>
          <a:prstGeom prst="rect">
            <a:avLst/>
          </a:prstGeom>
        </p:spPr>
      </p:pic>
      <p:sp>
        <p:nvSpPr>
          <p:cNvPr id="7" name="TextBox 6"/>
          <p:cNvSpPr txBox="1"/>
          <p:nvPr/>
        </p:nvSpPr>
        <p:spPr>
          <a:xfrm>
            <a:off x="563880" y="6427211"/>
            <a:ext cx="10027920" cy="369332"/>
          </a:xfrm>
          <a:prstGeom prst="rect">
            <a:avLst/>
          </a:prstGeom>
          <a:noFill/>
        </p:spPr>
        <p:txBody>
          <a:bodyPr wrap="square" rtlCol="0">
            <a:spAutoFit/>
          </a:bodyPr>
          <a:lstStyle/>
          <a:p>
            <a:r>
              <a:rPr lang="en-IN" dirty="0" smtClean="0">
                <a:latin typeface="Abadi"/>
              </a:rPr>
              <a:t>Booster Version F9 B5 carried maximum payload.</a:t>
            </a:r>
            <a:endParaRPr lang="en-IN" dirty="0">
              <a:latin typeface="Abadi"/>
            </a:endParaRPr>
          </a:p>
        </p:txBody>
      </p:sp>
    </p:spTree>
    <p:extLst>
      <p:ext uri="{BB962C8B-B14F-4D97-AF65-F5344CB8AC3E}">
        <p14:creationId xmlns=""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a:t>
            </a:r>
            <a:r>
              <a:rPr lang="en-US" dirty="0" smtClean="0">
                <a:solidFill>
                  <a:srgbClr val="0B49CB"/>
                </a:solidFill>
                <a:latin typeface="Abadi"/>
              </a:rPr>
              <a:t>Records of Failed landing outcome-Drone Ship</a:t>
            </a:r>
            <a:endParaRPr lang="en-US" dirty="0">
              <a:solidFill>
                <a:srgbClr val="0B49CB"/>
              </a:solidFill>
              <a:latin typeface="Abadi"/>
            </a:endParaRPr>
          </a:p>
        </p:txBody>
      </p:sp>
      <p:pic>
        <p:nvPicPr>
          <p:cNvPr id="6" name="Picture 5" descr="Failed-DroneShipYear-2015.JPG"/>
          <p:cNvPicPr>
            <a:picLocks noChangeAspect="1"/>
          </p:cNvPicPr>
          <p:nvPr/>
        </p:nvPicPr>
        <p:blipFill>
          <a:blip r:embed="rId3"/>
          <a:stretch>
            <a:fillRect/>
          </a:stretch>
        </p:blipFill>
        <p:spPr>
          <a:xfrm>
            <a:off x="563880" y="1503045"/>
            <a:ext cx="11329427" cy="3653848"/>
          </a:xfrm>
          <a:prstGeom prst="rect">
            <a:avLst/>
          </a:prstGeom>
        </p:spPr>
      </p:pic>
    </p:spTree>
    <p:extLst>
      <p:ext uri="{BB962C8B-B14F-4D97-AF65-F5344CB8AC3E}">
        <p14:creationId xmlns=""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33</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OutcomeCount2010-2017.JPG"/>
          <p:cNvPicPr>
            <a:picLocks noChangeAspect="1"/>
          </p:cNvPicPr>
          <p:nvPr/>
        </p:nvPicPr>
        <p:blipFill>
          <a:blip r:embed="rId3"/>
          <a:stretch>
            <a:fillRect/>
          </a:stretch>
        </p:blipFill>
        <p:spPr>
          <a:xfrm>
            <a:off x="0" y="1087699"/>
            <a:ext cx="11902440" cy="5562599"/>
          </a:xfrm>
          <a:prstGeom prst="rect">
            <a:avLst/>
          </a:prstGeom>
        </p:spPr>
      </p:pic>
    </p:spTree>
    <p:extLst>
      <p:ext uri="{BB962C8B-B14F-4D97-AF65-F5344CB8AC3E}">
        <p14:creationId xmlns=""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6025573"/>
            <a:ext cx="9745589" cy="705803"/>
          </a:xfrm>
          <a:prstGeom prst="rect">
            <a:avLst/>
          </a:prstGeom>
        </p:spPr>
        <p:txBody>
          <a:bodyPr lIns="91440" tIns="45720" rIns="91440" bIns="45720" anchor="t">
            <a:normAutofit/>
          </a:bodyPr>
          <a:lstStyle/>
          <a:p>
            <a:pPr>
              <a:lnSpc>
                <a:spcPct val="100000"/>
              </a:lnSpc>
              <a:spcBef>
                <a:spcPts val="1400"/>
              </a:spcBef>
              <a:buNone/>
            </a:pPr>
            <a:r>
              <a:rPr lang="en-US" sz="2000" dirty="0" smtClean="0">
                <a:solidFill>
                  <a:schemeClr val="accent3">
                    <a:lumMod val="25000"/>
                  </a:schemeClr>
                </a:solidFill>
                <a:latin typeface="Abadi"/>
              </a:rPr>
              <a:t>Three launch sites are close to each other in Orlando, Florida and only one launch site is in coastal area in California.</a:t>
            </a:r>
            <a:endParaRPr lang="en-US" sz="2000" dirty="0">
              <a:solidFill>
                <a:schemeClr val="accent3">
                  <a:lumMod val="25000"/>
                </a:schemeClr>
              </a:solidFill>
              <a:latin typeface="Abadi"/>
            </a:endParaRPr>
          </a:p>
          <a:p>
            <a:endParaRPr lang="en-US" sz="2000"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marked on Map</a:t>
            </a:r>
            <a:endParaRPr lang="en-US" dirty="0">
              <a:solidFill>
                <a:srgbClr val="0B49CB"/>
              </a:solidFill>
              <a:latin typeface="Abadi"/>
            </a:endParaRPr>
          </a:p>
        </p:txBody>
      </p:sp>
      <p:pic>
        <p:nvPicPr>
          <p:cNvPr id="6" name="Picture 5" descr="Folium1.JPG"/>
          <p:cNvPicPr>
            <a:picLocks noChangeAspect="1"/>
          </p:cNvPicPr>
          <p:nvPr/>
        </p:nvPicPr>
        <p:blipFill>
          <a:blip r:embed="rId4"/>
          <a:stretch>
            <a:fillRect/>
          </a:stretch>
        </p:blipFill>
        <p:spPr>
          <a:xfrm>
            <a:off x="1600201" y="1371600"/>
            <a:ext cx="8260080" cy="4624387"/>
          </a:xfrm>
          <a:prstGeom prst="rect">
            <a:avLst/>
          </a:prstGeom>
        </p:spPr>
      </p:pic>
    </p:spTree>
    <p:extLst>
      <p:ext uri="{BB962C8B-B14F-4D97-AF65-F5344CB8AC3E}">
        <p14:creationId xmlns=""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760719"/>
            <a:ext cx="9745589" cy="416243"/>
          </a:xfrm>
          <a:prstGeom prst="rect">
            <a:avLst/>
          </a:prstGeom>
        </p:spPr>
        <p:txBody>
          <a:bodyPr lIns="91440" tIns="45720" rIns="91440" bIns="45720" anchor="t">
            <a:normAutofit/>
          </a:bodyPr>
          <a:lstStyle/>
          <a:p>
            <a:pPr>
              <a:lnSpc>
                <a:spcPct val="100000"/>
              </a:lnSpc>
              <a:spcBef>
                <a:spcPts val="1400"/>
              </a:spcBef>
              <a:buNone/>
            </a:pPr>
            <a:r>
              <a:rPr lang="en-US" sz="1800" dirty="0" err="1" smtClean="0">
                <a:solidFill>
                  <a:schemeClr val="accent3">
                    <a:lumMod val="25000"/>
                  </a:schemeClr>
                </a:solidFill>
                <a:latin typeface="Abadi"/>
              </a:rPr>
              <a:t>MarkerCluster</a:t>
            </a:r>
            <a:r>
              <a:rPr lang="en-US" sz="1800" dirty="0" smtClean="0">
                <a:solidFill>
                  <a:schemeClr val="accent3">
                    <a:lumMod val="25000"/>
                  </a:schemeClr>
                </a:solidFill>
                <a:latin typeface="Abadi"/>
              </a:rPr>
              <a:t> Object was used to mark success/failure of launch sites.</a:t>
            </a:r>
            <a:endParaRPr lang="en-US" sz="18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IN" b="1" dirty="0" smtClean="0">
              <a:latin typeface="Abadi"/>
            </a:endParaRPr>
          </a:p>
          <a:p>
            <a:r>
              <a:rPr lang="en-IN" sz="11100" b="1" dirty="0" smtClean="0">
                <a:latin typeface="Abadi"/>
              </a:rPr>
              <a:t>Success/failed launches clustered for each site marked on the map</a:t>
            </a:r>
          </a:p>
          <a:p>
            <a:endParaRPr lang="en-US" dirty="0">
              <a:solidFill>
                <a:srgbClr val="0B49CB"/>
              </a:solidFill>
              <a:latin typeface="Abadi"/>
            </a:endParaRPr>
          </a:p>
        </p:txBody>
      </p:sp>
      <p:pic>
        <p:nvPicPr>
          <p:cNvPr id="6" name="Picture 5" descr="Folium2.JPG"/>
          <p:cNvPicPr>
            <a:picLocks noChangeAspect="1"/>
          </p:cNvPicPr>
          <p:nvPr/>
        </p:nvPicPr>
        <p:blipFill>
          <a:blip r:embed="rId3"/>
          <a:stretch>
            <a:fillRect/>
          </a:stretch>
        </p:blipFill>
        <p:spPr>
          <a:xfrm>
            <a:off x="1234439" y="1356360"/>
            <a:ext cx="9697671" cy="4404359"/>
          </a:xfrm>
          <a:prstGeom prst="rect">
            <a:avLst/>
          </a:prstGeom>
        </p:spPr>
      </p:pic>
    </p:spTree>
    <p:extLst>
      <p:ext uri="{BB962C8B-B14F-4D97-AF65-F5344CB8AC3E}">
        <p14:creationId xmlns=""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364479"/>
            <a:ext cx="10515600" cy="549049"/>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IN" b="1" dirty="0" smtClean="0">
              <a:latin typeface="Abadi"/>
            </a:endParaRPr>
          </a:p>
          <a:p>
            <a:r>
              <a:rPr lang="en-IN" sz="8600" b="1" dirty="0" smtClean="0">
                <a:latin typeface="Abadi"/>
              </a:rPr>
              <a:t>Success/failed launches for each site marked on the map</a:t>
            </a:r>
          </a:p>
          <a:p>
            <a:endParaRPr lang="en-US" dirty="0">
              <a:solidFill>
                <a:srgbClr val="0B49CB"/>
              </a:solidFill>
              <a:latin typeface="Abadi"/>
            </a:endParaRPr>
          </a:p>
        </p:txBody>
      </p:sp>
      <p:sp>
        <p:nvSpPr>
          <p:cNvPr id="7" name="TextBox 6"/>
          <p:cNvSpPr txBox="1"/>
          <p:nvPr/>
        </p:nvSpPr>
        <p:spPr>
          <a:xfrm>
            <a:off x="770011" y="6158550"/>
            <a:ext cx="10050389" cy="400110"/>
          </a:xfrm>
          <a:prstGeom prst="rect">
            <a:avLst/>
          </a:prstGeom>
          <a:noFill/>
        </p:spPr>
        <p:txBody>
          <a:bodyPr wrap="square" rtlCol="0">
            <a:spAutoFit/>
          </a:bodyPr>
          <a:lstStyle/>
          <a:p>
            <a:r>
              <a:rPr lang="en-IN" sz="2000" dirty="0" smtClean="0">
                <a:latin typeface="Abadi"/>
              </a:rPr>
              <a:t>Launch Site KSC LC-39A has highest success ratio.</a:t>
            </a:r>
            <a:endParaRPr lang="en-IN" sz="2000" dirty="0">
              <a:latin typeface="Abadi"/>
            </a:endParaRPr>
          </a:p>
        </p:txBody>
      </p:sp>
      <p:pic>
        <p:nvPicPr>
          <p:cNvPr id="9" name="Picture 8" descr="Folium3.JPG"/>
          <p:cNvPicPr>
            <a:picLocks noChangeAspect="1"/>
          </p:cNvPicPr>
          <p:nvPr/>
        </p:nvPicPr>
        <p:blipFill>
          <a:blip r:embed="rId2"/>
          <a:stretch>
            <a:fillRect/>
          </a:stretch>
        </p:blipFill>
        <p:spPr>
          <a:xfrm>
            <a:off x="509587" y="1302656"/>
            <a:ext cx="5034870" cy="3980543"/>
          </a:xfrm>
          <a:prstGeom prst="rect">
            <a:avLst/>
          </a:prstGeom>
        </p:spPr>
      </p:pic>
      <p:pic>
        <p:nvPicPr>
          <p:cNvPr id="10" name="Picture 9" descr="Folium3.JPG"/>
          <p:cNvPicPr>
            <a:picLocks noChangeAspect="1"/>
          </p:cNvPicPr>
          <p:nvPr/>
        </p:nvPicPr>
        <p:blipFill>
          <a:blip r:embed="rId3"/>
          <a:stretch>
            <a:fillRect/>
          </a:stretch>
        </p:blipFill>
        <p:spPr>
          <a:xfrm>
            <a:off x="5658115" y="913528"/>
            <a:ext cx="5799857" cy="2820068"/>
          </a:xfrm>
          <a:prstGeom prst="rect">
            <a:avLst/>
          </a:prstGeom>
        </p:spPr>
      </p:pic>
      <p:pic>
        <p:nvPicPr>
          <p:cNvPr id="11" name="Picture 10" descr="Folium4.JPG"/>
          <p:cNvPicPr>
            <a:picLocks noChangeAspect="1"/>
          </p:cNvPicPr>
          <p:nvPr/>
        </p:nvPicPr>
        <p:blipFill>
          <a:blip r:embed="rId4"/>
          <a:stretch>
            <a:fillRect/>
          </a:stretch>
        </p:blipFill>
        <p:spPr>
          <a:xfrm>
            <a:off x="6844239" y="3842974"/>
            <a:ext cx="4441372" cy="2715686"/>
          </a:xfrm>
          <a:prstGeom prst="rect">
            <a:avLst/>
          </a:prstGeom>
        </p:spPr>
      </p:pic>
    </p:spTree>
    <p:extLst>
      <p:ext uri="{BB962C8B-B14F-4D97-AF65-F5344CB8AC3E}">
        <p14:creationId xmlns=""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6025573"/>
            <a:ext cx="9545564" cy="65627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Launch Sites are not in proximity of railway, highway, city etc. Launch sites are near coastline.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IN" b="1" dirty="0" smtClean="0"/>
          </a:p>
          <a:p>
            <a:r>
              <a:rPr lang="en-IN" sz="12800" b="1" dirty="0" smtClean="0">
                <a:latin typeface="Abadi"/>
              </a:rPr>
              <a:t>Distances between a launch site to its proximities</a:t>
            </a:r>
          </a:p>
          <a:p>
            <a:endParaRPr lang="en-US" dirty="0">
              <a:solidFill>
                <a:srgbClr val="0B49CB"/>
              </a:solidFill>
              <a:latin typeface="Abadi"/>
            </a:endParaRPr>
          </a:p>
        </p:txBody>
      </p:sp>
      <p:pic>
        <p:nvPicPr>
          <p:cNvPr id="9" name="Picture 8" descr="Folium1.JPG"/>
          <p:cNvPicPr>
            <a:picLocks noChangeAspect="1"/>
          </p:cNvPicPr>
          <p:nvPr/>
        </p:nvPicPr>
        <p:blipFill>
          <a:blip r:embed="rId3"/>
          <a:stretch>
            <a:fillRect/>
          </a:stretch>
        </p:blipFill>
        <p:spPr>
          <a:xfrm>
            <a:off x="5942616" y="1302885"/>
            <a:ext cx="6249384" cy="4060848"/>
          </a:xfrm>
          <a:prstGeom prst="rect">
            <a:avLst/>
          </a:prstGeom>
        </p:spPr>
      </p:pic>
      <p:pic>
        <p:nvPicPr>
          <p:cNvPr id="10" name="Picture 9" descr="Folium.JPG"/>
          <p:cNvPicPr>
            <a:picLocks noChangeAspect="1"/>
          </p:cNvPicPr>
          <p:nvPr/>
        </p:nvPicPr>
        <p:blipFill>
          <a:blip r:embed="rId4"/>
          <a:stretch>
            <a:fillRect/>
          </a:stretch>
        </p:blipFill>
        <p:spPr>
          <a:xfrm>
            <a:off x="0" y="1302885"/>
            <a:ext cx="5820229" cy="4060848"/>
          </a:xfrm>
          <a:prstGeom prst="rect">
            <a:avLst/>
          </a:prstGeom>
        </p:spPr>
      </p:pic>
    </p:spTree>
    <p:extLst>
      <p:ext uri="{BB962C8B-B14F-4D97-AF65-F5344CB8AC3E}">
        <p14:creationId xmlns=""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447799"/>
            <a:ext cx="8093863" cy="4979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200"/>
              </a:spcBef>
            </a:pPr>
            <a:r>
              <a:rPr lang="en-US" sz="2000" b="1" dirty="0" smtClean="0">
                <a:solidFill>
                  <a:schemeClr val="accent3">
                    <a:lumMod val="25000"/>
                  </a:schemeClr>
                </a:solidFill>
                <a:latin typeface="Abadi" panose="020B0604020104020204" pitchFamily="34" charset="0"/>
              </a:rPr>
              <a:t>Project background and context</a:t>
            </a:r>
          </a:p>
          <a:p>
            <a:pPr>
              <a:lnSpc>
                <a:spcPct val="100000"/>
              </a:lnSpc>
              <a:spcBef>
                <a:spcPts val="1200"/>
              </a:spcBef>
              <a:buNone/>
            </a:pPr>
            <a:r>
              <a:rPr lang="en-IN" sz="2000" dirty="0" smtClean="0">
                <a:solidFill>
                  <a:schemeClr val="tx1"/>
                </a:solidFill>
                <a:latin typeface="Abadi"/>
              </a:rPr>
              <a:t>	</a:t>
            </a:r>
            <a:r>
              <a:rPr lang="en-IN" sz="1900" dirty="0" smtClean="0">
                <a:solidFill>
                  <a:schemeClr val="tx1"/>
                </a:solidFill>
                <a:latin typeface="Abadi"/>
              </a:rPr>
              <a:t>We predicted if the Falcon 9 first stage will land successfully. </a:t>
            </a:r>
            <a:r>
              <a:rPr lang="en-IN" sz="1900" dirty="0" err="1" smtClean="0">
                <a:solidFill>
                  <a:schemeClr val="tx1"/>
                </a:solidFill>
                <a:latin typeface="Abadi"/>
              </a:rPr>
              <a:t>SpaceX</a:t>
            </a:r>
            <a:r>
              <a:rPr lang="en-IN" sz="1900" dirty="0" smtClean="0">
                <a:solidFill>
                  <a:schemeClr val="tx1"/>
                </a:solidFill>
                <a:latin typeface="Abadi"/>
              </a:rPr>
              <a:t> advertises Falcon 9 rocket launches on its website, with a cost of 62 million dollars; other providers cost upward of 165 million dollars each, much of the savings is because </a:t>
            </a:r>
            <a:r>
              <a:rPr lang="en-IN" sz="1900" dirty="0" err="1" smtClean="0">
                <a:solidFill>
                  <a:schemeClr val="tx1"/>
                </a:solidFill>
                <a:latin typeface="Abadi"/>
              </a:rPr>
              <a:t>SpaceX</a:t>
            </a:r>
            <a:r>
              <a:rPr lang="en-IN" sz="1900" dirty="0" smtClean="0">
                <a:solidFill>
                  <a:schemeClr val="tx1"/>
                </a:solidFill>
                <a:latin typeface="Abadi"/>
              </a:rPr>
              <a:t> can reuse the first stage. Therefore, if we can determine if the first stage will land, we can determine the cost of a launch. This information can be used if an alternate company wants to bid against </a:t>
            </a:r>
            <a:r>
              <a:rPr lang="en-IN" sz="1900" dirty="0" err="1" smtClean="0">
                <a:solidFill>
                  <a:schemeClr val="tx1"/>
                </a:solidFill>
                <a:latin typeface="Abadi"/>
              </a:rPr>
              <a:t>SpaceX</a:t>
            </a:r>
            <a:r>
              <a:rPr lang="en-IN" sz="1900" dirty="0" smtClean="0">
                <a:solidFill>
                  <a:schemeClr val="tx1"/>
                </a:solidFill>
                <a:latin typeface="Abadi"/>
              </a:rPr>
              <a:t> for a rocket launch.</a:t>
            </a:r>
          </a:p>
          <a:p>
            <a:pPr>
              <a:lnSpc>
                <a:spcPct val="100000"/>
              </a:lnSpc>
              <a:spcBef>
                <a:spcPts val="1200"/>
              </a:spcBef>
            </a:pPr>
            <a:r>
              <a:rPr lang="en-IN" sz="2000" b="1" dirty="0" smtClean="0">
                <a:solidFill>
                  <a:schemeClr val="tx1"/>
                </a:solidFill>
                <a:latin typeface="Abadi"/>
              </a:rPr>
              <a:t>Common problems that needed solving</a:t>
            </a:r>
            <a:r>
              <a:rPr lang="en-IN" sz="2000" dirty="0" smtClean="0"/>
              <a:t> </a:t>
            </a:r>
          </a:p>
          <a:p>
            <a:pPr lvl="1">
              <a:lnSpc>
                <a:spcPct val="100000"/>
              </a:lnSpc>
              <a:spcBef>
                <a:spcPts val="1200"/>
              </a:spcBef>
            </a:pPr>
            <a:r>
              <a:rPr lang="en-IN" sz="1900" dirty="0" smtClean="0">
                <a:solidFill>
                  <a:schemeClr val="tx1"/>
                </a:solidFill>
                <a:latin typeface="Abadi"/>
              </a:rPr>
              <a:t>How different conditions and locations influence landing success.</a:t>
            </a:r>
          </a:p>
          <a:p>
            <a:pPr lvl="1">
              <a:lnSpc>
                <a:spcPct val="100000"/>
              </a:lnSpc>
              <a:spcBef>
                <a:spcPts val="1200"/>
              </a:spcBef>
            </a:pPr>
            <a:r>
              <a:rPr lang="en-IN" sz="1900" dirty="0" smtClean="0">
                <a:solidFill>
                  <a:schemeClr val="tx1"/>
                </a:solidFill>
                <a:latin typeface="Abadi"/>
              </a:rPr>
              <a:t>The influence of different rocket variables on the success rate of a rocket landing.</a:t>
            </a:r>
          </a:p>
          <a:p>
            <a:pPr lvl="1">
              <a:lnSpc>
                <a:spcPct val="100000"/>
              </a:lnSpc>
              <a:spcBef>
                <a:spcPts val="1200"/>
              </a:spcBef>
            </a:pPr>
            <a:r>
              <a:rPr lang="en-IN" sz="1900" dirty="0" smtClean="0">
                <a:solidFill>
                  <a:schemeClr val="tx1"/>
                </a:solidFill>
                <a:latin typeface="Abadi"/>
              </a:rPr>
              <a:t>What conditions does </a:t>
            </a:r>
            <a:r>
              <a:rPr lang="en-IN" sz="1900" dirty="0" err="1" smtClean="0">
                <a:solidFill>
                  <a:schemeClr val="tx1"/>
                </a:solidFill>
                <a:latin typeface="Abadi"/>
              </a:rPr>
              <a:t>SpaceX</a:t>
            </a:r>
            <a:r>
              <a:rPr lang="en-IN" sz="1900" dirty="0" smtClean="0">
                <a:solidFill>
                  <a:schemeClr val="tx1"/>
                </a:solidFill>
                <a:latin typeface="Abadi"/>
              </a:rPr>
              <a:t> have to achieve to get the best results and ensure the best rocket success landing rate.</a:t>
            </a:r>
          </a:p>
          <a:p>
            <a:pPr>
              <a:lnSpc>
                <a:spcPct val="100000"/>
              </a:lnSpc>
              <a:spcBef>
                <a:spcPts val="1700"/>
              </a:spcBef>
              <a:spcAft>
                <a:spcPts val="600"/>
              </a:spcAft>
            </a:pP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40</a:t>
            </a:fld>
            <a:endParaRPr lang="en-US"/>
          </a:p>
        </p:txBody>
      </p:sp>
      <p:pic>
        <p:nvPicPr>
          <p:cNvPr id="9" name="Content Placeholder 8" descr="LaunchSiteSuccessCountPieChart.JPG"/>
          <p:cNvPicPr>
            <a:picLocks noGrp="1" noChangeAspect="1"/>
          </p:cNvPicPr>
          <p:nvPr>
            <p:ph idx="4294967295"/>
          </p:nvPr>
        </p:nvPicPr>
        <p:blipFill>
          <a:blip r:embed="rId3"/>
          <a:stretch>
            <a:fillRect/>
          </a:stretch>
        </p:blipFill>
        <p:spPr>
          <a:xfrm>
            <a:off x="1" y="1087699"/>
            <a:ext cx="12192000" cy="5011738"/>
          </a:xfrm>
          <a:prstGeom prst="rect">
            <a:avLst/>
          </a:prstGeom>
        </p:spPr>
      </p:pic>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smtClean="0">
                <a:solidFill>
                  <a:srgbClr val="0B49CB"/>
                </a:solidFill>
                <a:latin typeface="Abadi"/>
              </a:rPr>
              <a:t>Launch Success Count for all sites Pie Chart</a:t>
            </a:r>
            <a:endParaRPr lang="en-US" sz="3200" dirty="0">
              <a:solidFill>
                <a:srgbClr val="0B49CB"/>
              </a:solidFill>
              <a:latin typeface="Abadi"/>
            </a:endParaRPr>
          </a:p>
        </p:txBody>
      </p:sp>
      <p:sp>
        <p:nvSpPr>
          <p:cNvPr id="10" name="TextBox 9"/>
          <p:cNvSpPr txBox="1"/>
          <p:nvPr/>
        </p:nvSpPr>
        <p:spPr>
          <a:xfrm>
            <a:off x="274320" y="6304811"/>
            <a:ext cx="10530840" cy="369332"/>
          </a:xfrm>
          <a:prstGeom prst="rect">
            <a:avLst/>
          </a:prstGeom>
          <a:noFill/>
        </p:spPr>
        <p:txBody>
          <a:bodyPr wrap="square" rtlCol="0">
            <a:spAutoFit/>
          </a:bodyPr>
          <a:lstStyle/>
          <a:p>
            <a:r>
              <a:rPr lang="en-IN" dirty="0" smtClean="0">
                <a:latin typeface="Abadi"/>
              </a:rPr>
              <a:t>Launch Site KSC-LC-39A has highest count of successful launches.</a:t>
            </a:r>
            <a:endParaRPr lang="en-IN" dirty="0">
              <a:latin typeface="Abadi"/>
            </a:endParaRPr>
          </a:p>
        </p:txBody>
      </p:sp>
    </p:spTree>
    <p:extLst>
      <p:ext uri="{BB962C8B-B14F-4D97-AF65-F5344CB8AC3E}">
        <p14:creationId xmlns=""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41</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11200" dirty="0" smtClean="0">
              <a:solidFill>
                <a:srgbClr val="0948CB"/>
              </a:solidFill>
              <a:latin typeface="Abadi"/>
            </a:endParaRPr>
          </a:p>
          <a:p>
            <a:r>
              <a:rPr lang="en-US" sz="11200" dirty="0" smtClean="0">
                <a:solidFill>
                  <a:srgbClr val="0948CB"/>
                </a:solidFill>
                <a:latin typeface="Abadi"/>
              </a:rPr>
              <a:t>The </a:t>
            </a:r>
            <a:r>
              <a:rPr lang="en-US" sz="11200" dirty="0" err="1" smtClean="0">
                <a:solidFill>
                  <a:srgbClr val="0948CB"/>
                </a:solidFill>
                <a:latin typeface="Abadi"/>
              </a:rPr>
              <a:t>piechart</a:t>
            </a:r>
            <a:r>
              <a:rPr lang="en-US" sz="11200" dirty="0" smtClean="0">
                <a:solidFill>
                  <a:srgbClr val="0948CB"/>
                </a:solidFill>
                <a:latin typeface="Abadi"/>
              </a:rPr>
              <a:t> for the launch site with highest launch success ratio</a:t>
            </a:r>
          </a:p>
          <a:p>
            <a:endParaRPr lang="en-US" dirty="0">
              <a:solidFill>
                <a:schemeClr val="accent4">
                  <a:lumMod val="60000"/>
                  <a:lumOff val="40000"/>
                </a:schemeClr>
              </a:solidFill>
              <a:latin typeface="Abadi"/>
            </a:endParaRPr>
          </a:p>
        </p:txBody>
      </p:sp>
      <p:pic>
        <p:nvPicPr>
          <p:cNvPr id="6" name="Picture 5" descr="Plotly2.JPG"/>
          <p:cNvPicPr>
            <a:picLocks noChangeAspect="1"/>
          </p:cNvPicPr>
          <p:nvPr/>
        </p:nvPicPr>
        <p:blipFill>
          <a:blip r:embed="rId3"/>
          <a:stretch>
            <a:fillRect/>
          </a:stretch>
        </p:blipFill>
        <p:spPr>
          <a:xfrm>
            <a:off x="0" y="1087699"/>
            <a:ext cx="12192000" cy="5032446"/>
          </a:xfrm>
          <a:prstGeom prst="rect">
            <a:avLst/>
          </a:prstGeom>
        </p:spPr>
      </p:pic>
      <p:sp>
        <p:nvSpPr>
          <p:cNvPr id="9" name="TextBox 8"/>
          <p:cNvSpPr txBox="1"/>
          <p:nvPr/>
        </p:nvSpPr>
        <p:spPr>
          <a:xfrm>
            <a:off x="274320" y="6304811"/>
            <a:ext cx="10530840" cy="369332"/>
          </a:xfrm>
          <a:prstGeom prst="rect">
            <a:avLst/>
          </a:prstGeom>
          <a:noFill/>
        </p:spPr>
        <p:txBody>
          <a:bodyPr wrap="square" rtlCol="0">
            <a:spAutoFit/>
          </a:bodyPr>
          <a:lstStyle/>
          <a:p>
            <a:r>
              <a:rPr lang="en-IN" dirty="0" smtClean="0">
                <a:latin typeface="Abadi"/>
              </a:rPr>
              <a:t>Launch Site KSC-LC-39A has highest success rate of 76.9%</a:t>
            </a:r>
            <a:endParaRPr lang="en-IN" dirty="0">
              <a:latin typeface="Abadi"/>
            </a:endParaRPr>
          </a:p>
        </p:txBody>
      </p:sp>
    </p:spTree>
    <p:extLst>
      <p:ext uri="{BB962C8B-B14F-4D97-AF65-F5344CB8AC3E}">
        <p14:creationId xmlns=""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42</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0" y="26412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smtClean="0">
                <a:solidFill>
                  <a:srgbClr val="0948CB"/>
                </a:solidFill>
                <a:latin typeface="Abadi" panose="020B0604020104020204" pitchFamily="34" charset="0"/>
              </a:rPr>
              <a:t>Payload vs. Launch Outcome scatter plot for all sites</a:t>
            </a:r>
            <a:endParaRPr lang="en-US" sz="2800" dirty="0">
              <a:solidFill>
                <a:srgbClr val="0948CB"/>
              </a:solidFill>
              <a:latin typeface="Abadi"/>
            </a:endParaRPr>
          </a:p>
        </p:txBody>
      </p:sp>
      <p:pic>
        <p:nvPicPr>
          <p:cNvPr id="7" name="Picture 6" descr="screencapture-127-0-0-1-8050-2022-04-20-11_36_17.png"/>
          <p:cNvPicPr>
            <a:picLocks noChangeAspect="1"/>
          </p:cNvPicPr>
          <p:nvPr/>
        </p:nvPicPr>
        <p:blipFill>
          <a:blip r:embed="rId3"/>
          <a:stretch>
            <a:fillRect/>
          </a:stretch>
        </p:blipFill>
        <p:spPr>
          <a:xfrm>
            <a:off x="0" y="813174"/>
            <a:ext cx="12192000" cy="1213845"/>
          </a:xfrm>
          <a:prstGeom prst="rect">
            <a:avLst/>
          </a:prstGeom>
        </p:spPr>
      </p:pic>
      <p:pic>
        <p:nvPicPr>
          <p:cNvPr id="8" name="Picture 7" descr="screencapture-127-0-0-1-8050-2022-04-20-11_36_171.png"/>
          <p:cNvPicPr>
            <a:picLocks noChangeAspect="1"/>
          </p:cNvPicPr>
          <p:nvPr/>
        </p:nvPicPr>
        <p:blipFill>
          <a:blip r:embed="rId4"/>
          <a:stretch>
            <a:fillRect/>
          </a:stretch>
        </p:blipFill>
        <p:spPr>
          <a:xfrm>
            <a:off x="0" y="2027019"/>
            <a:ext cx="12192000" cy="4212756"/>
          </a:xfrm>
          <a:prstGeom prst="rect">
            <a:avLst/>
          </a:prstGeom>
        </p:spPr>
      </p:pic>
      <p:sp>
        <p:nvSpPr>
          <p:cNvPr id="9" name="TextBox 8"/>
          <p:cNvSpPr txBox="1"/>
          <p:nvPr/>
        </p:nvSpPr>
        <p:spPr>
          <a:xfrm>
            <a:off x="274320" y="6304811"/>
            <a:ext cx="10530840" cy="369332"/>
          </a:xfrm>
          <a:prstGeom prst="rect">
            <a:avLst/>
          </a:prstGeom>
          <a:noFill/>
        </p:spPr>
        <p:txBody>
          <a:bodyPr wrap="square" rtlCol="0">
            <a:spAutoFit/>
          </a:bodyPr>
          <a:lstStyle/>
          <a:p>
            <a:r>
              <a:rPr lang="en-IN" dirty="0" smtClean="0">
                <a:latin typeface="Abadi"/>
              </a:rPr>
              <a:t>No inferences can be drawn from  the Scatter Chart.</a:t>
            </a:r>
            <a:endParaRPr lang="en-IN" dirty="0">
              <a:latin typeface="Abadi"/>
            </a:endParaRPr>
          </a:p>
        </p:txBody>
      </p:sp>
    </p:spTree>
    <p:extLst>
      <p:ext uri="{BB962C8B-B14F-4D97-AF65-F5344CB8AC3E}">
        <p14:creationId xmlns=""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7275"/>
          </a:xfrm>
        </p:spPr>
        <p:txBody>
          <a:bodyPr/>
          <a:lstStyle/>
          <a:p>
            <a:r>
              <a:rPr lang="en-US" sz="3200" dirty="0" smtClean="0">
                <a:solidFill>
                  <a:srgbClr val="0948CB"/>
                </a:solidFill>
                <a:latin typeface="Abadi" panose="020B0604020104020204" pitchFamily="34" charset="0"/>
              </a:rPr>
              <a:t>Payload vs. Launch Outcome scatter plot for all </a:t>
            </a:r>
            <a:r>
              <a:rPr lang="en-US" sz="3200" dirty="0" smtClean="0">
                <a:solidFill>
                  <a:srgbClr val="0948CB"/>
                </a:solidFill>
                <a:latin typeface="Abadi" panose="020B0604020104020204" pitchFamily="34" charset="0"/>
              </a:rPr>
              <a:t>sites 2</a:t>
            </a:r>
            <a:r>
              <a:rPr lang="en-US" sz="3200" dirty="0" smtClean="0">
                <a:solidFill>
                  <a:srgbClr val="0948CB"/>
                </a:solidFill>
                <a:latin typeface="Abadi"/>
              </a:rPr>
              <a:t/>
            </a:r>
            <a:br>
              <a:rPr lang="en-US" sz="3200" dirty="0" smtClean="0">
                <a:solidFill>
                  <a:srgbClr val="0948CB"/>
                </a:solidFill>
                <a:latin typeface="Abadi"/>
              </a:rPr>
            </a:br>
            <a:endParaRPr lang="en-IN" sz="3200" dirty="0"/>
          </a:p>
        </p:txBody>
      </p:sp>
      <p:pic>
        <p:nvPicPr>
          <p:cNvPr id="4" name="Picture 3" descr="PayloadRange.JPG"/>
          <p:cNvPicPr>
            <a:picLocks noChangeAspect="1"/>
          </p:cNvPicPr>
          <p:nvPr/>
        </p:nvPicPr>
        <p:blipFill>
          <a:blip r:embed="rId2"/>
          <a:stretch>
            <a:fillRect/>
          </a:stretch>
        </p:blipFill>
        <p:spPr>
          <a:xfrm>
            <a:off x="0" y="2212119"/>
            <a:ext cx="12192000" cy="3798103"/>
          </a:xfrm>
          <a:prstGeom prst="rect">
            <a:avLst/>
          </a:prstGeom>
        </p:spPr>
      </p:pic>
      <p:pic>
        <p:nvPicPr>
          <p:cNvPr id="5" name="Picture 4" descr="screencapture-127-0-0-1-8050-2022-04-20-11_36_17.png"/>
          <p:cNvPicPr>
            <a:picLocks noChangeAspect="1"/>
          </p:cNvPicPr>
          <p:nvPr/>
        </p:nvPicPr>
        <p:blipFill>
          <a:blip r:embed="rId3"/>
          <a:stretch>
            <a:fillRect/>
          </a:stretch>
        </p:blipFill>
        <p:spPr>
          <a:xfrm>
            <a:off x="0" y="998274"/>
            <a:ext cx="12192000" cy="12138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descr="AlgorithmVsAccuracy.JPG"/>
          <p:cNvPicPr>
            <a:picLocks noChangeAspect="1"/>
          </p:cNvPicPr>
          <p:nvPr/>
        </p:nvPicPr>
        <p:blipFill>
          <a:blip r:embed="rId3"/>
          <a:stretch>
            <a:fillRect/>
          </a:stretch>
        </p:blipFill>
        <p:spPr>
          <a:xfrm>
            <a:off x="217717" y="1481137"/>
            <a:ext cx="7452028" cy="4544436"/>
          </a:xfrm>
          <a:prstGeom prst="rect">
            <a:avLst/>
          </a:prstGeom>
        </p:spPr>
      </p:pic>
      <p:sp>
        <p:nvSpPr>
          <p:cNvPr id="7" name="TextBox 6"/>
          <p:cNvSpPr txBox="1"/>
          <p:nvPr/>
        </p:nvSpPr>
        <p:spPr>
          <a:xfrm>
            <a:off x="7669745" y="4343622"/>
            <a:ext cx="4202941" cy="646331"/>
          </a:xfrm>
          <a:prstGeom prst="rect">
            <a:avLst/>
          </a:prstGeom>
          <a:noFill/>
        </p:spPr>
        <p:txBody>
          <a:bodyPr wrap="square" rtlCol="0">
            <a:spAutoFit/>
          </a:bodyPr>
          <a:lstStyle/>
          <a:p>
            <a:r>
              <a:rPr lang="en-IN" dirty="0" smtClean="0">
                <a:latin typeface="Abadi"/>
              </a:rPr>
              <a:t>Decision Tree Classification model has the highest accuracy on training data.</a:t>
            </a:r>
            <a:endParaRPr lang="en-IN" dirty="0">
              <a:latin typeface="Abadi"/>
            </a:endParaRPr>
          </a:p>
        </p:txBody>
      </p:sp>
      <p:pic>
        <p:nvPicPr>
          <p:cNvPr id="8" name="Picture 7" descr="AlgorithmAccuracy.JPG"/>
          <p:cNvPicPr>
            <a:picLocks noChangeAspect="1"/>
          </p:cNvPicPr>
          <p:nvPr/>
        </p:nvPicPr>
        <p:blipFill>
          <a:blip r:embed="rId4"/>
          <a:stretch>
            <a:fillRect/>
          </a:stretch>
        </p:blipFill>
        <p:spPr>
          <a:xfrm>
            <a:off x="8276770" y="1481137"/>
            <a:ext cx="2710543" cy="2323193"/>
          </a:xfrm>
          <a:prstGeom prst="rect">
            <a:avLst/>
          </a:prstGeom>
        </p:spPr>
      </p:pic>
      <p:sp>
        <p:nvSpPr>
          <p:cNvPr id="10" name="TextBox 9"/>
          <p:cNvSpPr txBox="1"/>
          <p:nvPr/>
        </p:nvSpPr>
        <p:spPr>
          <a:xfrm>
            <a:off x="217717" y="6025573"/>
            <a:ext cx="10769596" cy="646331"/>
          </a:xfrm>
          <a:prstGeom prst="rect">
            <a:avLst/>
          </a:prstGeom>
          <a:noFill/>
        </p:spPr>
        <p:txBody>
          <a:bodyPr wrap="square" rtlCol="0">
            <a:spAutoFit/>
          </a:bodyPr>
          <a:lstStyle/>
          <a:p>
            <a:r>
              <a:rPr lang="en-IN" dirty="0" smtClean="0">
                <a:latin typeface="Abadi"/>
              </a:rPr>
              <a:t>After selecting the best </a:t>
            </a:r>
            <a:r>
              <a:rPr lang="en-IN" dirty="0" err="1" smtClean="0">
                <a:latin typeface="Abadi"/>
              </a:rPr>
              <a:t>hyperparameters</a:t>
            </a:r>
            <a:r>
              <a:rPr lang="en-IN" dirty="0" smtClean="0">
                <a:latin typeface="Abadi"/>
              </a:rPr>
              <a:t> for the decision tree classifier using the validation data, we achieved 83.33% accuracy on the test data.</a:t>
            </a:r>
            <a:endParaRPr lang="en-IN" dirty="0">
              <a:latin typeface="Abadi"/>
            </a:endParaRPr>
          </a:p>
        </p:txBody>
      </p:sp>
    </p:spTree>
    <p:extLst>
      <p:ext uri="{BB962C8B-B14F-4D97-AF65-F5344CB8AC3E}">
        <p14:creationId xmlns=""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46</a:t>
            </a:fld>
            <a:endParaRPr lang="en-US"/>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a:t>
            </a:r>
            <a:r>
              <a:rPr lang="en-US" dirty="0" smtClean="0">
                <a:solidFill>
                  <a:srgbClr val="0B49CB"/>
                </a:solidFill>
                <a:latin typeface="Abadi"/>
              </a:rPr>
              <a:t>Matrix for Decision Tree Classifier</a:t>
            </a:r>
            <a:endParaRPr lang="en-US" dirty="0">
              <a:solidFill>
                <a:srgbClr val="0B49CB"/>
              </a:solidFill>
            </a:endParaRPr>
          </a:p>
        </p:txBody>
      </p:sp>
      <p:pic>
        <p:nvPicPr>
          <p:cNvPr id="6" name="Picture 5" descr="CnfMatrix.JPG"/>
          <p:cNvPicPr>
            <a:picLocks noChangeAspect="1"/>
          </p:cNvPicPr>
          <p:nvPr/>
        </p:nvPicPr>
        <p:blipFill>
          <a:blip r:embed="rId3"/>
          <a:stretch>
            <a:fillRect/>
          </a:stretch>
        </p:blipFill>
        <p:spPr>
          <a:xfrm>
            <a:off x="212497" y="1387247"/>
            <a:ext cx="7073674" cy="4345896"/>
          </a:xfrm>
          <a:prstGeom prst="rect">
            <a:avLst/>
          </a:prstGeom>
        </p:spPr>
      </p:pic>
      <p:sp>
        <p:nvSpPr>
          <p:cNvPr id="7" name="TextBox 6"/>
          <p:cNvSpPr txBox="1"/>
          <p:nvPr/>
        </p:nvSpPr>
        <p:spPr>
          <a:xfrm>
            <a:off x="7532915" y="2510971"/>
            <a:ext cx="4484913" cy="1323439"/>
          </a:xfrm>
          <a:prstGeom prst="rect">
            <a:avLst/>
          </a:prstGeom>
          <a:noFill/>
        </p:spPr>
        <p:txBody>
          <a:bodyPr wrap="square" rtlCol="0">
            <a:spAutoFit/>
          </a:bodyPr>
          <a:lstStyle/>
          <a:p>
            <a:r>
              <a:rPr lang="en-IN" sz="2000" dirty="0" smtClean="0">
                <a:latin typeface="Abadi"/>
              </a:rPr>
              <a:t>Examining the confusion matrix, we see that Tree can distinguish between the different classes. We see that the major problem is false positives. </a:t>
            </a:r>
            <a:endParaRPr lang="en-IN" sz="2000" dirty="0">
              <a:latin typeface="Abadi"/>
            </a:endParaRPr>
          </a:p>
        </p:txBody>
      </p:sp>
    </p:spTree>
    <p:extLst>
      <p:ext uri="{BB962C8B-B14F-4D97-AF65-F5344CB8AC3E}">
        <p14:creationId xmlns=""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0" y="1875054"/>
            <a:ext cx="10202790" cy="4351338"/>
          </a:xfrm>
          <a:prstGeom prst="rect">
            <a:avLst/>
          </a:prstGeom>
        </p:spPr>
        <p:txBody>
          <a:bodyPr>
            <a:normAutofit/>
          </a:bodyPr>
          <a:lstStyle/>
          <a:p>
            <a:pPr>
              <a:lnSpc>
                <a:spcPct val="100000"/>
              </a:lnSpc>
              <a:spcBef>
                <a:spcPts val="1400"/>
              </a:spcBef>
            </a:pPr>
            <a:r>
              <a:rPr lang="en-IN" sz="2400" dirty="0" smtClean="0"/>
              <a:t>The Tree Classifier Algorithm is the best for classification for this dataset. </a:t>
            </a:r>
          </a:p>
          <a:p>
            <a:pPr>
              <a:lnSpc>
                <a:spcPct val="100000"/>
              </a:lnSpc>
              <a:spcBef>
                <a:spcPts val="1400"/>
              </a:spcBef>
            </a:pPr>
            <a:r>
              <a:rPr lang="en-IN" sz="2400" dirty="0" smtClean="0"/>
              <a:t>The success rates for </a:t>
            </a:r>
            <a:r>
              <a:rPr lang="en-IN" sz="2400" dirty="0" err="1" smtClean="0"/>
              <a:t>SpaceX</a:t>
            </a:r>
            <a:r>
              <a:rPr lang="en-IN" sz="2400" dirty="0" smtClean="0"/>
              <a:t> launches increases as years pass.</a:t>
            </a:r>
          </a:p>
          <a:p>
            <a:pPr>
              <a:lnSpc>
                <a:spcPct val="100000"/>
              </a:lnSpc>
              <a:spcBef>
                <a:spcPts val="1400"/>
              </a:spcBef>
            </a:pPr>
            <a:r>
              <a:rPr lang="en-IN" sz="2400" dirty="0" smtClean="0"/>
              <a:t>Success rate improves as number of flights increases.</a:t>
            </a:r>
          </a:p>
          <a:p>
            <a:pPr>
              <a:lnSpc>
                <a:spcPct val="100000"/>
              </a:lnSpc>
              <a:spcBef>
                <a:spcPts val="1400"/>
              </a:spcBef>
            </a:pPr>
            <a:r>
              <a:rPr lang="en-IN" sz="2400" dirty="0" smtClean="0"/>
              <a:t>We can see that KSC LC-39A had the most successful launches from all the sites.</a:t>
            </a:r>
          </a:p>
          <a:p>
            <a:pPr>
              <a:lnSpc>
                <a:spcPct val="100000"/>
              </a:lnSpc>
              <a:spcBef>
                <a:spcPts val="1400"/>
              </a:spcBef>
            </a:pPr>
            <a:r>
              <a:rPr lang="en-IN" sz="2400" dirty="0" smtClean="0"/>
              <a:t>Falcon 9 launches are carried out at locations far from civilian presence like cities, highways, railways, etc.</a:t>
            </a:r>
          </a:p>
          <a:p>
            <a:pPr>
              <a:lnSpc>
                <a:spcPct val="100000"/>
              </a:lnSpc>
              <a:spcBef>
                <a:spcPts val="1400"/>
              </a:spcBef>
            </a:pPr>
            <a:r>
              <a:rPr lang="en-IN" sz="2400" dirty="0" smtClean="0"/>
              <a:t>Orbit GEO,HEO,SSO,ES-L1 has the best Success Rate</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48</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43256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25000"/>
                  </a:schemeClr>
                </a:solidFill>
                <a:latin typeface="Abadi"/>
              </a:rPr>
              <a:t>Required data was retrieved from </a:t>
            </a:r>
            <a:r>
              <a:rPr lang="en-US" sz="7600" dirty="0" err="1" smtClean="0">
                <a:solidFill>
                  <a:schemeClr val="bg2">
                    <a:lumMod val="25000"/>
                  </a:schemeClr>
                </a:solidFill>
                <a:latin typeface="Abadi"/>
              </a:rPr>
              <a:t>SpaceX</a:t>
            </a:r>
            <a:r>
              <a:rPr lang="en-US" sz="7600" dirty="0" smtClean="0">
                <a:solidFill>
                  <a:schemeClr val="bg2">
                    <a:lumMod val="25000"/>
                  </a:schemeClr>
                </a:solidFill>
                <a:latin typeface="Abadi"/>
              </a:rPr>
              <a:t>  API and  </a:t>
            </a:r>
            <a:r>
              <a:rPr lang="en-IN" sz="8000" dirty="0" smtClean="0">
                <a:solidFill>
                  <a:schemeClr val="bg2">
                    <a:lumMod val="25000"/>
                  </a:schemeClr>
                </a:solidFill>
                <a:latin typeface="Abadi"/>
              </a:rPr>
              <a:t>web scraped to collect Falcon 9 historical launch records from a Wikipedia page.</a:t>
            </a:r>
            <a:endParaRPr lang="en-US" sz="8000" dirty="0">
              <a:solidFill>
                <a:schemeClr val="bg2">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Performed </a:t>
            </a:r>
            <a:r>
              <a:rPr lang="en-US" sz="8800" dirty="0">
                <a:solidFill>
                  <a:schemeClr val="accent3">
                    <a:lumMod val="25000"/>
                  </a:schemeClr>
                </a:solidFill>
                <a:latin typeface="Abadi"/>
              </a:rPr>
              <a:t>data wrangling</a:t>
            </a:r>
          </a:p>
          <a:p>
            <a:pPr lvl="1">
              <a:lnSpc>
                <a:spcPct val="120000"/>
              </a:lnSpc>
              <a:spcBef>
                <a:spcPts val="1400"/>
              </a:spcBef>
            </a:pPr>
            <a:r>
              <a:rPr lang="en-US" sz="7600" dirty="0" smtClean="0">
                <a:solidFill>
                  <a:schemeClr val="bg2">
                    <a:lumMod val="25000"/>
                  </a:schemeClr>
                </a:solidFill>
                <a:latin typeface="Abadi"/>
              </a:rPr>
              <a:t>Imputed missing values with mean and other appropriate methods.</a:t>
            </a:r>
            <a:r>
              <a:rPr lang="en-IN" sz="7200" dirty="0" smtClean="0">
                <a:solidFill>
                  <a:schemeClr val="bg2">
                    <a:lumMod val="25000"/>
                  </a:schemeClr>
                </a:solidFill>
                <a:latin typeface="Abadi"/>
              </a:rPr>
              <a:t> </a:t>
            </a:r>
            <a:r>
              <a:rPr lang="en-IN" sz="7600" dirty="0" smtClean="0">
                <a:solidFill>
                  <a:schemeClr val="bg2">
                    <a:lumMod val="25000"/>
                  </a:schemeClr>
                </a:solidFill>
                <a:latin typeface="Abadi"/>
              </a:rPr>
              <a:t>One Hot Encoding data fields for Machine Learning and dropping irrelevant columns</a:t>
            </a:r>
            <a:endParaRPr lang="en-US" sz="7600" dirty="0">
              <a:solidFill>
                <a:schemeClr val="bg2">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Performed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smtClean="0">
                <a:solidFill>
                  <a:schemeClr val="accent3">
                    <a:lumMod val="25000"/>
                  </a:schemeClr>
                </a:solidFill>
                <a:latin typeface="Abadi"/>
              </a:rPr>
              <a:t>Performed </a:t>
            </a: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smtClean="0">
                <a:solidFill>
                  <a:schemeClr val="accent3">
                    <a:lumMod val="25000"/>
                  </a:schemeClr>
                </a:solidFill>
                <a:latin typeface="Abadi"/>
              </a:rPr>
              <a:t>Performed </a:t>
            </a:r>
            <a:r>
              <a:rPr lang="en-US" sz="8800" dirty="0">
                <a:solidFill>
                  <a:schemeClr val="accent3">
                    <a:lumMod val="25000"/>
                  </a:schemeClr>
                </a:solidFill>
                <a:latin typeface="Abadi"/>
              </a:rPr>
              <a:t>predictive analysis using classification models</a:t>
            </a:r>
          </a:p>
          <a:p>
            <a:pPr lvl="1">
              <a:lnSpc>
                <a:spcPct val="120000"/>
              </a:lnSpc>
              <a:spcBef>
                <a:spcPts val="1400"/>
              </a:spcBef>
            </a:pPr>
            <a:r>
              <a:rPr lang="en-US" sz="7600" dirty="0" smtClean="0">
                <a:solidFill>
                  <a:schemeClr val="bg2">
                    <a:lumMod val="25000"/>
                  </a:schemeClr>
                </a:solidFill>
                <a:latin typeface="Abadi"/>
              </a:rPr>
              <a:t>Different models were trained and various hyper-parameter values tuned. Model with highest accuracy amongst these models with tuned hyper-parameters was selected</a:t>
            </a:r>
            <a:r>
              <a:rPr lang="en-US" sz="7600" dirty="0" smtClean="0">
                <a:solidFill>
                  <a:schemeClr val="bg2">
                    <a:lumMod val="50000"/>
                  </a:schemeClr>
                </a:solidFill>
                <a:latin typeface="Abadi"/>
              </a:rPr>
              <a:t>.</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228600" lvl="1">
              <a:lnSpc>
                <a:spcPct val="100000"/>
              </a:lnSpc>
              <a:spcBef>
                <a:spcPts val="1400"/>
              </a:spcBef>
            </a:pPr>
            <a:r>
              <a:rPr lang="en-US" sz="2000" dirty="0" smtClean="0">
                <a:solidFill>
                  <a:schemeClr val="bg2">
                    <a:lumMod val="25000"/>
                  </a:schemeClr>
                </a:solidFill>
                <a:latin typeface="Abadi"/>
              </a:rPr>
              <a:t>Required data was retrieved from </a:t>
            </a:r>
            <a:r>
              <a:rPr lang="en-US" sz="2000" dirty="0" err="1" smtClean="0">
                <a:solidFill>
                  <a:schemeClr val="bg2">
                    <a:lumMod val="25000"/>
                  </a:schemeClr>
                </a:solidFill>
                <a:latin typeface="Abadi"/>
              </a:rPr>
              <a:t>SpaceX</a:t>
            </a:r>
            <a:r>
              <a:rPr lang="en-US" sz="2000" dirty="0" smtClean="0">
                <a:solidFill>
                  <a:schemeClr val="bg2">
                    <a:lumMod val="25000"/>
                  </a:schemeClr>
                </a:solidFill>
                <a:latin typeface="Abadi"/>
              </a:rPr>
              <a:t>  API by making a get request to the </a:t>
            </a:r>
            <a:r>
              <a:rPr lang="en-US" sz="2000" dirty="0" err="1" smtClean="0">
                <a:solidFill>
                  <a:schemeClr val="bg2">
                    <a:lumMod val="25000"/>
                  </a:schemeClr>
                </a:solidFill>
                <a:latin typeface="Abadi"/>
              </a:rPr>
              <a:t>SpaceX</a:t>
            </a:r>
            <a:r>
              <a:rPr lang="en-US" sz="2000" dirty="0" smtClean="0">
                <a:solidFill>
                  <a:schemeClr val="bg2">
                    <a:lumMod val="25000"/>
                  </a:schemeClr>
                </a:solidFill>
                <a:latin typeface="Abadi"/>
              </a:rPr>
              <a:t> API.</a:t>
            </a:r>
          </a:p>
          <a:p>
            <a:pPr marL="228600" lvl="1">
              <a:lnSpc>
                <a:spcPct val="100000"/>
              </a:lnSpc>
              <a:spcBef>
                <a:spcPts val="1400"/>
              </a:spcBef>
            </a:pPr>
            <a:r>
              <a:rPr lang="en-US" sz="2000" dirty="0" smtClean="0">
                <a:solidFill>
                  <a:schemeClr val="bg2">
                    <a:lumMod val="25000"/>
                  </a:schemeClr>
                </a:solidFill>
                <a:latin typeface="Abadi"/>
              </a:rPr>
              <a:t>Data was also </a:t>
            </a:r>
            <a:r>
              <a:rPr lang="en-IN" sz="2000" dirty="0" smtClean="0">
                <a:solidFill>
                  <a:schemeClr val="bg2">
                    <a:lumMod val="25000"/>
                  </a:schemeClr>
                </a:solidFill>
                <a:latin typeface="Abadi"/>
              </a:rPr>
              <a:t>web scraped to collect Falcon 9 historical launch records from a Wikipedia page titled ‘list of Falcon 9 and Falcon heavy launches’ using python </a:t>
            </a:r>
            <a:r>
              <a:rPr lang="en-IN" sz="2000" dirty="0" err="1" smtClean="0">
                <a:solidFill>
                  <a:schemeClr val="bg2">
                    <a:lumMod val="25000"/>
                  </a:schemeClr>
                </a:solidFill>
                <a:latin typeface="Abadi"/>
              </a:rPr>
              <a:t>BeautifulSoup</a:t>
            </a:r>
            <a:r>
              <a:rPr lang="en-IN" sz="2000" dirty="0" smtClean="0">
                <a:solidFill>
                  <a:schemeClr val="bg2">
                    <a:lumMod val="25000"/>
                  </a:schemeClr>
                </a:solidFill>
                <a:latin typeface="Abadi"/>
              </a:rPr>
              <a:t> library.</a:t>
            </a:r>
          </a:p>
          <a:p>
            <a:pPr marL="228600" lvl="1">
              <a:lnSpc>
                <a:spcPct val="100000"/>
              </a:lnSpc>
              <a:spcBef>
                <a:spcPts val="1400"/>
              </a:spcBef>
            </a:pPr>
            <a:r>
              <a:rPr lang="en-IN" sz="2000" dirty="0" smtClean="0">
                <a:solidFill>
                  <a:schemeClr val="bg2">
                    <a:lumMod val="25000"/>
                  </a:schemeClr>
                </a:solidFill>
                <a:latin typeface="Abadi"/>
              </a:rPr>
              <a:t>Our goal is to use this data to predict whether </a:t>
            </a:r>
            <a:r>
              <a:rPr lang="en-IN" sz="2000" dirty="0" err="1" smtClean="0">
                <a:solidFill>
                  <a:schemeClr val="bg2">
                    <a:lumMod val="25000"/>
                  </a:schemeClr>
                </a:solidFill>
                <a:latin typeface="Abadi"/>
              </a:rPr>
              <a:t>SpaceX</a:t>
            </a:r>
            <a:r>
              <a:rPr lang="en-IN" sz="2000" dirty="0" smtClean="0">
                <a:solidFill>
                  <a:schemeClr val="bg2">
                    <a:lumMod val="25000"/>
                  </a:schemeClr>
                </a:solidFill>
                <a:latin typeface="Abadi"/>
              </a:rPr>
              <a:t> will attempt to land rocket first stage or not.</a:t>
            </a:r>
            <a:endParaRPr lang="en-US" sz="2000" dirty="0" smtClean="0">
              <a:solidFill>
                <a:schemeClr val="bg2">
                  <a:lumMod val="25000"/>
                </a:schemeClr>
              </a:solidFill>
              <a:latin typeface="Abadi"/>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dirty="0"/>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770010" y="4555360"/>
            <a:ext cx="5427589" cy="1211609"/>
          </a:xfrm>
          <a:prstGeom prst="rect">
            <a:avLst/>
          </a:prstGeom>
        </p:spPr>
        <p:txBody>
          <a:bodyPr vert="horz" lIns="91440" tIns="45720" rIns="91440" bIns="45720" rtlCol="0" anchor="t">
            <a:normAutofit/>
          </a:bodyPr>
          <a:lstStyle/>
          <a:p>
            <a:pPr>
              <a:buNone/>
            </a:pPr>
            <a:r>
              <a:rPr lang="en-US" dirty="0" err="1" smtClean="0">
                <a:hlinkClick r:id="rId3"/>
              </a:rPr>
              <a:t>GitHub</a:t>
            </a:r>
            <a:r>
              <a:rPr lang="en-US" dirty="0" err="1" smtClean="0">
                <a:hlinkClick r:id="rId3"/>
              </a:rPr>
              <a:t>URL</a:t>
            </a:r>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p:cNvSpPr txBox="1"/>
          <p:nvPr/>
        </p:nvSpPr>
        <p:spPr>
          <a:xfrm>
            <a:off x="7498080" y="1430893"/>
            <a:ext cx="288036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Getting response from API</a:t>
            </a:r>
            <a:endParaRPr lang="en-IN" dirty="0"/>
          </a:p>
        </p:txBody>
      </p:sp>
      <p:sp>
        <p:nvSpPr>
          <p:cNvPr id="8" name="TextBox 7"/>
          <p:cNvSpPr txBox="1"/>
          <p:nvPr/>
        </p:nvSpPr>
        <p:spPr>
          <a:xfrm>
            <a:off x="7459980" y="2194560"/>
            <a:ext cx="31242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Converting Response JSON file to a </a:t>
            </a:r>
            <a:r>
              <a:rPr lang="en-IN" dirty="0" err="1" smtClean="0"/>
              <a:t>DataFrame</a:t>
            </a:r>
            <a:endParaRPr lang="en-IN" dirty="0"/>
          </a:p>
        </p:txBody>
      </p:sp>
      <p:sp>
        <p:nvSpPr>
          <p:cNvPr id="9" name="TextBox 8"/>
          <p:cNvSpPr txBox="1"/>
          <p:nvPr/>
        </p:nvSpPr>
        <p:spPr>
          <a:xfrm>
            <a:off x="7498080" y="3170366"/>
            <a:ext cx="31242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Apply custom functions to clean data</a:t>
            </a:r>
            <a:endParaRPr lang="en-IN" dirty="0"/>
          </a:p>
        </p:txBody>
      </p:sp>
      <p:sp>
        <p:nvSpPr>
          <p:cNvPr id="10" name="TextBox 9"/>
          <p:cNvSpPr txBox="1"/>
          <p:nvPr/>
        </p:nvSpPr>
        <p:spPr>
          <a:xfrm>
            <a:off x="7208519" y="4186029"/>
            <a:ext cx="379476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Get lists from these custom functions</a:t>
            </a:r>
            <a:endParaRPr lang="en-IN" dirty="0"/>
          </a:p>
        </p:txBody>
      </p:sp>
      <p:sp>
        <p:nvSpPr>
          <p:cNvPr id="11" name="TextBox 10"/>
          <p:cNvSpPr txBox="1"/>
          <p:nvPr/>
        </p:nvSpPr>
        <p:spPr>
          <a:xfrm>
            <a:off x="7459980" y="4878526"/>
            <a:ext cx="30861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Assign lists to Dictionary then </a:t>
            </a:r>
            <a:r>
              <a:rPr lang="en-IN" dirty="0" err="1" smtClean="0"/>
              <a:t>Dataframe</a:t>
            </a:r>
            <a:endParaRPr lang="en-IN" dirty="0"/>
          </a:p>
        </p:txBody>
      </p:sp>
      <p:sp>
        <p:nvSpPr>
          <p:cNvPr id="14" name="TextBox 13"/>
          <p:cNvSpPr txBox="1"/>
          <p:nvPr/>
        </p:nvSpPr>
        <p:spPr>
          <a:xfrm>
            <a:off x="7498080" y="5766970"/>
            <a:ext cx="308610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Filter </a:t>
            </a:r>
            <a:r>
              <a:rPr lang="en-IN" dirty="0" err="1" smtClean="0"/>
              <a:t>DataFrame</a:t>
            </a:r>
            <a:r>
              <a:rPr lang="en-IN" dirty="0" smtClean="0"/>
              <a:t> and convert to flat file format (.</a:t>
            </a:r>
            <a:r>
              <a:rPr lang="en-IN" dirty="0" err="1" smtClean="0"/>
              <a:t>csv</a:t>
            </a:r>
            <a:r>
              <a:rPr lang="en-IN" dirty="0" smtClean="0"/>
              <a:t>)</a:t>
            </a:r>
            <a:endParaRPr lang="en-IN" dirty="0"/>
          </a:p>
        </p:txBody>
      </p:sp>
      <p:cxnSp>
        <p:nvCxnSpPr>
          <p:cNvPr id="16" name="Straight Arrow Connector 15"/>
          <p:cNvCxnSpPr>
            <a:stCxn id="7" idx="2"/>
          </p:cNvCxnSpPr>
          <p:nvPr/>
        </p:nvCxnSpPr>
        <p:spPr>
          <a:xfrm>
            <a:off x="8938260" y="1800225"/>
            <a:ext cx="7620" cy="394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945880" y="2840891"/>
            <a:ext cx="0" cy="329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938260" y="3816697"/>
            <a:ext cx="0" cy="394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930640" y="4555361"/>
            <a:ext cx="0" cy="323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953500" y="5524857"/>
            <a:ext cx="0" cy="242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5263158"/>
            <a:ext cx="3932238" cy="340717"/>
          </a:xfrm>
          <a:prstGeom prst="rect">
            <a:avLst/>
          </a:prstGeom>
        </p:spPr>
        <p:txBody>
          <a:bodyPr lIns="91440" tIns="45720" rIns="91440" bIns="45720" anchor="t">
            <a:noAutofit/>
          </a:bodyPr>
          <a:lstStyle/>
          <a:p>
            <a:pPr>
              <a:lnSpc>
                <a:spcPct val="100000"/>
              </a:lnSpc>
              <a:spcBef>
                <a:spcPts val="1400"/>
              </a:spcBef>
              <a:buNone/>
            </a:pPr>
            <a:r>
              <a:rPr lang="en-US" sz="2200" dirty="0" err="1" smtClean="0">
                <a:solidFill>
                  <a:schemeClr val="accent3">
                    <a:lumMod val="25000"/>
                  </a:schemeClr>
                </a:solidFill>
                <a:latin typeface="Abadi" panose="020B0604020104020204" pitchFamily="34" charset="0"/>
                <a:hlinkClick r:id="rId3"/>
              </a:rPr>
              <a:t>GitHubURL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TextBox 7"/>
          <p:cNvSpPr txBox="1"/>
          <p:nvPr/>
        </p:nvSpPr>
        <p:spPr>
          <a:xfrm>
            <a:off x="6431280" y="1422956"/>
            <a:ext cx="3886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Getting response from HTML</a:t>
            </a:r>
            <a:endParaRPr lang="en-IN" dirty="0"/>
          </a:p>
        </p:txBody>
      </p:sp>
      <p:sp>
        <p:nvSpPr>
          <p:cNvPr id="9" name="TextBox 8"/>
          <p:cNvSpPr txBox="1"/>
          <p:nvPr/>
        </p:nvSpPr>
        <p:spPr>
          <a:xfrm>
            <a:off x="6431280" y="2070854"/>
            <a:ext cx="3886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Creating </a:t>
            </a:r>
            <a:r>
              <a:rPr lang="en-IN" dirty="0" err="1" smtClean="0"/>
              <a:t>BeautifulSoup</a:t>
            </a:r>
            <a:r>
              <a:rPr lang="en-IN" dirty="0" smtClean="0"/>
              <a:t> Object</a:t>
            </a:r>
            <a:endParaRPr lang="en-IN" dirty="0"/>
          </a:p>
        </p:txBody>
      </p:sp>
      <p:sp>
        <p:nvSpPr>
          <p:cNvPr id="10" name="TextBox 9"/>
          <p:cNvSpPr txBox="1"/>
          <p:nvPr/>
        </p:nvSpPr>
        <p:spPr>
          <a:xfrm>
            <a:off x="6431280" y="2865120"/>
            <a:ext cx="3886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Finding Tables</a:t>
            </a:r>
            <a:endParaRPr lang="en-IN" dirty="0"/>
          </a:p>
        </p:txBody>
      </p:sp>
      <p:sp>
        <p:nvSpPr>
          <p:cNvPr id="12" name="TextBox 11"/>
          <p:cNvSpPr txBox="1"/>
          <p:nvPr/>
        </p:nvSpPr>
        <p:spPr>
          <a:xfrm>
            <a:off x="6431280" y="3474720"/>
            <a:ext cx="3886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Getting column names</a:t>
            </a:r>
            <a:endParaRPr lang="en-IN" dirty="0"/>
          </a:p>
        </p:txBody>
      </p:sp>
      <p:sp>
        <p:nvSpPr>
          <p:cNvPr id="13" name="TextBox 12"/>
          <p:cNvSpPr txBox="1"/>
          <p:nvPr/>
        </p:nvSpPr>
        <p:spPr>
          <a:xfrm>
            <a:off x="6431280" y="4253746"/>
            <a:ext cx="3886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Creation of Dictionary</a:t>
            </a:r>
            <a:endParaRPr lang="en-IN" dirty="0"/>
          </a:p>
        </p:txBody>
      </p:sp>
      <p:sp>
        <p:nvSpPr>
          <p:cNvPr id="14" name="TextBox 13"/>
          <p:cNvSpPr txBox="1"/>
          <p:nvPr/>
        </p:nvSpPr>
        <p:spPr>
          <a:xfrm>
            <a:off x="6431280" y="4893826"/>
            <a:ext cx="3886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Appending data to keys</a:t>
            </a:r>
            <a:endParaRPr lang="en-IN" dirty="0"/>
          </a:p>
        </p:txBody>
      </p:sp>
      <p:sp>
        <p:nvSpPr>
          <p:cNvPr id="15" name="TextBox 14"/>
          <p:cNvSpPr txBox="1"/>
          <p:nvPr/>
        </p:nvSpPr>
        <p:spPr>
          <a:xfrm>
            <a:off x="6431280" y="5603875"/>
            <a:ext cx="3886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Converting dictionary to </a:t>
            </a:r>
            <a:r>
              <a:rPr lang="en-IN" dirty="0" err="1" smtClean="0"/>
              <a:t>dataframe</a:t>
            </a:r>
            <a:endParaRPr lang="en-IN" dirty="0"/>
          </a:p>
        </p:txBody>
      </p:sp>
      <p:sp>
        <p:nvSpPr>
          <p:cNvPr id="16" name="TextBox 15"/>
          <p:cNvSpPr txBox="1"/>
          <p:nvPr/>
        </p:nvSpPr>
        <p:spPr>
          <a:xfrm>
            <a:off x="6431280" y="6210239"/>
            <a:ext cx="3886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smtClean="0"/>
              <a:t>Converting </a:t>
            </a:r>
            <a:r>
              <a:rPr lang="en-IN" dirty="0" err="1" smtClean="0"/>
              <a:t>Dataframe</a:t>
            </a:r>
            <a:r>
              <a:rPr lang="en-IN" dirty="0" smtClean="0"/>
              <a:t> to .</a:t>
            </a:r>
            <a:r>
              <a:rPr lang="en-IN" dirty="0" err="1" smtClean="0"/>
              <a:t>csv</a:t>
            </a:r>
            <a:r>
              <a:rPr lang="en-IN" dirty="0" smtClean="0"/>
              <a:t> file </a:t>
            </a:r>
            <a:endParaRPr lang="en-IN" dirty="0"/>
          </a:p>
        </p:txBody>
      </p:sp>
      <p:cxnSp>
        <p:nvCxnSpPr>
          <p:cNvPr id="24" name="Straight Arrow Connector 23"/>
          <p:cNvCxnSpPr>
            <a:stCxn id="8" idx="2"/>
            <a:endCxn id="9" idx="0"/>
          </p:cNvCxnSpPr>
          <p:nvPr/>
        </p:nvCxnSpPr>
        <p:spPr>
          <a:xfrm>
            <a:off x="8374380" y="1792288"/>
            <a:ext cx="0" cy="2785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2"/>
          </p:cNvCxnSpPr>
          <p:nvPr/>
        </p:nvCxnSpPr>
        <p:spPr>
          <a:xfrm>
            <a:off x="8374380" y="2440186"/>
            <a:ext cx="0" cy="4249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74380" y="3196154"/>
            <a:ext cx="0" cy="2785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374380" y="4623078"/>
            <a:ext cx="0" cy="2785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5" idx="0"/>
          </p:cNvCxnSpPr>
          <p:nvPr/>
        </p:nvCxnSpPr>
        <p:spPr>
          <a:xfrm>
            <a:off x="8374380" y="5263158"/>
            <a:ext cx="0" cy="340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374380" y="5931673"/>
            <a:ext cx="0" cy="2785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74380" y="3844052"/>
            <a:ext cx="0" cy="4249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832</TotalTime>
  <Words>1536</Words>
  <Application>Microsoft Office PowerPoint</Application>
  <PresentationFormat>Custom</PresentationFormat>
  <Paragraphs>250</Paragraphs>
  <Slides>49</Slides>
  <Notes>5</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Payload vs. Launch Outcome scatter plot for all sites 2 </vt:lpstr>
      <vt:lpstr>Slide 44</vt:lpstr>
      <vt:lpstr>Slide 45</vt:lpstr>
      <vt:lpstr>Slide 46</vt:lpstr>
      <vt:lpstr>Slide 47</vt:lpstr>
      <vt:lpstr>Slide 48</vt:lpstr>
      <vt:lpstr>Slide 49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Admin</cp:lastModifiedBy>
  <cp:revision>278</cp:revision>
  <dcterms:created xsi:type="dcterms:W3CDTF">2021-04-29T18:58:34Z</dcterms:created>
  <dcterms:modified xsi:type="dcterms:W3CDTF">2022-04-20T17:47:52Z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